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3020" r:id="rId3"/>
    <p:sldId id="3117" r:id="rId4"/>
    <p:sldId id="1009" r:id="rId5"/>
    <p:sldId id="393" r:id="rId6"/>
    <p:sldId id="3065" r:id="rId7"/>
    <p:sldId id="3028" r:id="rId8"/>
    <p:sldId id="3037" r:id="rId9"/>
    <p:sldId id="3029" r:id="rId10"/>
    <p:sldId id="3059" r:id="rId11"/>
    <p:sldId id="3030" r:id="rId12"/>
    <p:sldId id="3031" r:id="rId13"/>
    <p:sldId id="3051" r:id="rId14"/>
    <p:sldId id="3075" r:id="rId15"/>
    <p:sldId id="3058" r:id="rId16"/>
    <p:sldId id="3032" r:id="rId17"/>
    <p:sldId id="3033" r:id="rId18"/>
    <p:sldId id="3078" r:id="rId19"/>
    <p:sldId id="454" r:id="rId20"/>
    <p:sldId id="3124" r:id="rId21"/>
    <p:sldId id="3057" r:id="rId22"/>
    <p:sldId id="3079" r:id="rId23"/>
    <p:sldId id="3040" r:id="rId24"/>
    <p:sldId id="3043" r:id="rId25"/>
    <p:sldId id="804" r:id="rId26"/>
    <p:sldId id="3060" r:id="rId27"/>
    <p:sldId id="3077" r:id="rId28"/>
    <p:sldId id="3096" r:id="rId29"/>
    <p:sldId id="3071" r:id="rId30"/>
    <p:sldId id="3072" r:id="rId31"/>
    <p:sldId id="3081" r:id="rId32"/>
    <p:sldId id="3114" r:id="rId33"/>
    <p:sldId id="3098" r:id="rId34"/>
    <p:sldId id="3121" r:id="rId35"/>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257"/>
            <p14:sldId id="3020"/>
          </p14:sldIdLst>
        </p14:section>
        <p14:section name="タイトルなしのセクション" id="{2222DC94-E039-4F92-8293-E592BEC64C49}">
          <p14:sldIdLst>
            <p14:sldId id="3117"/>
            <p14:sldId id="1009"/>
            <p14:sldId id="393"/>
            <p14:sldId id="3065"/>
            <p14:sldId id="3028"/>
            <p14:sldId id="3037"/>
            <p14:sldId id="3029"/>
            <p14:sldId id="3059"/>
            <p14:sldId id="3030"/>
            <p14:sldId id="3031"/>
            <p14:sldId id="3051"/>
            <p14:sldId id="3075"/>
            <p14:sldId id="3058"/>
            <p14:sldId id="3032"/>
            <p14:sldId id="3033"/>
            <p14:sldId id="3078"/>
            <p14:sldId id="454"/>
            <p14:sldId id="3124"/>
            <p14:sldId id="3057"/>
            <p14:sldId id="3079"/>
            <p14:sldId id="3040"/>
            <p14:sldId id="3043"/>
            <p14:sldId id="804"/>
            <p14:sldId id="3060"/>
            <p14:sldId id="3077"/>
            <p14:sldId id="3096"/>
            <p14:sldId id="3071"/>
            <p14:sldId id="3072"/>
            <p14:sldId id="3081"/>
            <p14:sldId id="3114"/>
            <p14:sldId id="3098"/>
            <p14:sldId id="3121"/>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80" autoAdjust="0"/>
    <p:restoredTop sz="96344" autoAdjust="0"/>
  </p:normalViewPr>
  <p:slideViewPr>
    <p:cSldViewPr snapToGrid="0" showGuides="1">
      <p:cViewPr varScale="1">
        <p:scale>
          <a:sx n="75" d="100"/>
          <a:sy n="75" d="100"/>
        </p:scale>
        <p:origin x="43" y="283"/>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72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2023/12/25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2</a:t>
            </a:fld>
            <a:endParaRPr kumimoji="1" lang="ja-JP" altLang="en-US"/>
          </a:p>
        </p:txBody>
      </p:sp>
    </p:spTree>
    <p:extLst>
      <p:ext uri="{BB962C8B-B14F-4D97-AF65-F5344CB8AC3E}">
        <p14:creationId xmlns:p14="http://schemas.microsoft.com/office/powerpoint/2010/main" val="722018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2023/12/25</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2312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x.gd/mrlaF" TargetMode="External"/><Relationship Id="rId1" Type="http://schemas.openxmlformats.org/officeDocument/2006/relationships/slideLayout" Target="../slideLayouts/slideLayout3.xml"/><Relationship Id="rId5" Type="http://schemas.openxmlformats.org/officeDocument/2006/relationships/image" Target="../media/image44.jpe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jpeg"/></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x.gd/rvOVf" TargetMode="External"/><Relationship Id="rId2" Type="http://schemas.openxmlformats.org/officeDocument/2006/relationships/image" Target="../media/image63.jpeg"/><Relationship Id="rId1" Type="http://schemas.openxmlformats.org/officeDocument/2006/relationships/slideLayout" Target="../slideLayouts/slideLayout3.xml"/><Relationship Id="rId4" Type="http://schemas.openxmlformats.org/officeDocument/2006/relationships/image" Target="../media/image64.jpeg"/></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 Id="rId5" Type="http://schemas.openxmlformats.org/officeDocument/2006/relationships/image" Target="../media/image68.jpeg"/><Relationship Id="rId4" Type="http://schemas.openxmlformats.org/officeDocument/2006/relationships/image" Target="../media/image6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weblio.jp/wkpja/content/" TargetMode="Externa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6612" y="0"/>
            <a:ext cx="12185388" cy="6857999"/>
            <a:chOff x="4882" y="0"/>
            <a:chExt cx="8999538" cy="5400675"/>
          </a:xfrm>
          <a:solidFill>
            <a:schemeClr val="tx2">
              <a:lumMod val="75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4882" y="0"/>
              <a:ext cx="8999538" cy="540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8" name="テキスト ボックス 17">
              <a:extLst>
                <a:ext uri="{FF2B5EF4-FFF2-40B4-BE49-F238E27FC236}">
                  <a16:creationId xmlns:a16="http://schemas.microsoft.com/office/drawing/2014/main" id="{596328A6-D1C4-46D6-A77D-781D3D061C17}"/>
                </a:ext>
              </a:extLst>
            </p:cNvPr>
            <p:cNvSpPr txBox="1"/>
            <p:nvPr/>
          </p:nvSpPr>
          <p:spPr>
            <a:xfrm>
              <a:off x="1799905" y="767921"/>
              <a:ext cx="5463001" cy="626638"/>
            </a:xfrm>
            <a:prstGeom prst="rect">
              <a:avLst/>
            </a:prstGeom>
            <a:grpFill/>
          </p:spPr>
          <p:txBody>
            <a:bodyPr wrap="square" rtlCol="0">
              <a:spAutoFit/>
            </a:bodyPr>
            <a:lstStyle/>
            <a:p>
              <a:pPr algn="ctr"/>
              <a:r>
                <a:rPr lang="ja-JP" altLang="en-US" sz="4571" dirty="0">
                  <a:solidFill>
                    <a:schemeClr val="bg1"/>
                  </a:solidFill>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882" y="1713868"/>
              <a:ext cx="8994656" cy="2633293"/>
            </a:xfrm>
            <a:prstGeom prst="rect">
              <a:avLst/>
            </a:prstGeom>
            <a:grpFill/>
            <a:effectLst/>
          </p:spPr>
          <p:txBody>
            <a:bodyPr wrap="square" rtlCol="0">
              <a:spAutoFit/>
            </a:bodyPr>
            <a:lstStyle/>
            <a:p>
              <a:pPr algn="ctr"/>
              <a:r>
                <a:rPr lang="ja-JP" altLang="en-US" sz="5079" dirty="0">
                  <a:solidFill>
                    <a:schemeClr val="bg1"/>
                  </a:solidFill>
                  <a:latin typeface="BIZ UDPゴシック" panose="020B0400000000000000" pitchFamily="50" charset="-128"/>
                  <a:ea typeface="BIZ UDPゴシック" panose="020B0400000000000000" pitchFamily="50" charset="-128"/>
                </a:rPr>
                <a:t>第２０回</a:t>
              </a:r>
              <a:endParaRPr lang="en-US" altLang="ja-JP" sz="5079" dirty="0">
                <a:solidFill>
                  <a:schemeClr val="bg1"/>
                </a:solidFill>
                <a:latin typeface="BIZ UDPゴシック" panose="020B0400000000000000" pitchFamily="50" charset="-128"/>
                <a:ea typeface="BIZ UDPゴシック" panose="020B0400000000000000" pitchFamily="50" charset="-128"/>
              </a:endParaRPr>
            </a:p>
            <a:p>
              <a:pPr algn="ct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88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オープンソース</a:t>
              </a:r>
              <a:r>
                <a:rPr lang="ja-JP" altLang="en-US" sz="72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88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ファーマ</a:t>
              </a:r>
              <a:endParaRPr lang="en-US" altLang="ja-JP" sz="13800"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endParaRPr lang="en-US" altLang="ja-JP" sz="105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48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AI</a:t>
              </a:r>
              <a:r>
                <a:rPr lang="ja-JP" altLang="en-US" sz="48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の民主化から創薬の民主化へ～</a:t>
              </a:r>
              <a:endParaRPr lang="ja-JP" altLang="en-US" sz="5079" dirty="0">
                <a:ln w="19050">
                  <a:solidFill>
                    <a:schemeClr val="bg1">
                      <a:lumMod val="95000"/>
                    </a:schemeClr>
                  </a:solidFill>
                </a:ln>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a:grpFill/>
            <a:ln>
              <a:solidFill>
                <a:schemeClr val="accent1"/>
              </a:solidFill>
            </a:ln>
            <a:effectLst>
              <a:glow rad="63500">
                <a:schemeClr val="accent3">
                  <a:satMod val="175000"/>
                  <a:alpha val="40000"/>
                </a:schemeClr>
              </a:glow>
            </a:effectLst>
          </p:spPr>
        </p:pic>
      </p:grpSp>
      <p:sp>
        <p:nvSpPr>
          <p:cNvPr id="2" name="四角形: 角を丸くする 1">
            <a:extLst>
              <a:ext uri="{FF2B5EF4-FFF2-40B4-BE49-F238E27FC236}">
                <a16:creationId xmlns:a16="http://schemas.microsoft.com/office/drawing/2014/main" id="{A63E7183-8AE0-E7BD-2F6E-7FEB56F1A4EB}"/>
              </a:ext>
            </a:extLst>
          </p:cNvPr>
          <p:cNvSpPr/>
          <p:nvPr/>
        </p:nvSpPr>
        <p:spPr>
          <a:xfrm>
            <a:off x="411235" y="304800"/>
            <a:ext cx="1653309" cy="436743"/>
          </a:xfrm>
          <a:prstGeom prst="roundRect">
            <a:avLst/>
          </a:prstGeom>
          <a:solidFill>
            <a:srgbClr val="C00000"/>
          </a:solidFill>
          <a:ln w="57150">
            <a:solidFill>
              <a:schemeClr val="bg1"/>
            </a:solidFill>
          </a:ln>
          <a:scene3d>
            <a:camera prst="orthographicFront"/>
            <a:lightRig rig="threePt" dir="t"/>
          </a:scene3d>
          <a:sp3d>
            <a:bevelT prst="relaxedInse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配布共有不可</a:t>
            </a:r>
          </a:p>
        </p:txBody>
      </p:sp>
      <p:sp>
        <p:nvSpPr>
          <p:cNvPr id="3" name="テキスト ボックス 2">
            <a:extLst>
              <a:ext uri="{FF2B5EF4-FFF2-40B4-BE49-F238E27FC236}">
                <a16:creationId xmlns:a16="http://schemas.microsoft.com/office/drawing/2014/main" id="{4DBF12AF-4B9D-EC04-0547-BB03D8823F1F}"/>
              </a:ext>
            </a:extLst>
          </p:cNvPr>
          <p:cNvSpPr txBox="1"/>
          <p:nvPr/>
        </p:nvSpPr>
        <p:spPr>
          <a:xfrm>
            <a:off x="3561496" y="5758991"/>
            <a:ext cx="5148072" cy="830997"/>
          </a:xfrm>
          <a:prstGeom prst="rect">
            <a:avLst/>
          </a:prstGeom>
          <a:noFill/>
        </p:spPr>
        <p:txBody>
          <a:bodyPr wrap="square" rtlCol="0">
            <a:spAutoFit/>
          </a:bodyPr>
          <a:lstStyle/>
          <a:p>
            <a:pPr algn="ctr"/>
            <a:r>
              <a:rPr kumimoji="1" lang="en-US" altLang="ja-JP" sz="2400" dirty="0">
                <a:solidFill>
                  <a:schemeClr val="bg1"/>
                </a:solidFill>
                <a:latin typeface="BIZ UDPゴシック" panose="020B0400000000000000" pitchFamily="50" charset="-128"/>
                <a:ea typeface="BIZ UDPゴシック" panose="020B0400000000000000" pitchFamily="50" charset="-128"/>
              </a:rPr>
              <a:t>2023</a:t>
            </a:r>
            <a:r>
              <a:rPr kumimoji="1" lang="ja-JP" altLang="en-US" sz="2400" dirty="0">
                <a:solidFill>
                  <a:schemeClr val="bg1"/>
                </a:solidFill>
                <a:latin typeface="BIZ UDPゴシック" panose="020B0400000000000000" pitchFamily="50" charset="-128"/>
                <a:ea typeface="BIZ UDPゴシック" panose="020B0400000000000000" pitchFamily="50" charset="-128"/>
              </a:rPr>
              <a:t>年</a:t>
            </a:r>
            <a:r>
              <a:rPr kumimoji="1" lang="en-US" altLang="ja-JP" sz="2400" dirty="0">
                <a:solidFill>
                  <a:schemeClr val="bg1"/>
                </a:solidFill>
                <a:latin typeface="BIZ UDPゴシック" panose="020B0400000000000000" pitchFamily="50" charset="-128"/>
                <a:ea typeface="BIZ UDPゴシック" panose="020B0400000000000000" pitchFamily="50" charset="-128"/>
              </a:rPr>
              <a:t>12</a:t>
            </a:r>
            <a:r>
              <a:rPr kumimoji="1" lang="ja-JP" altLang="en-US" sz="2400" dirty="0">
                <a:solidFill>
                  <a:schemeClr val="bg1"/>
                </a:solidFill>
                <a:latin typeface="BIZ UDPゴシック" panose="020B0400000000000000" pitchFamily="50" charset="-128"/>
                <a:ea typeface="BIZ UDPゴシック" panose="020B0400000000000000" pitchFamily="50" charset="-128"/>
              </a:rPr>
              <a:t>月</a:t>
            </a:r>
            <a:r>
              <a:rPr lang="en-US" altLang="ja-JP" sz="2400" dirty="0">
                <a:solidFill>
                  <a:schemeClr val="bg1"/>
                </a:solidFill>
                <a:latin typeface="BIZ UDPゴシック" panose="020B0400000000000000" pitchFamily="50" charset="-128"/>
                <a:ea typeface="BIZ UDPゴシック" panose="020B0400000000000000" pitchFamily="50" charset="-128"/>
              </a:rPr>
              <a:t>22</a:t>
            </a:r>
            <a:r>
              <a:rPr lang="ja-JP" altLang="en-US" sz="2400" dirty="0">
                <a:solidFill>
                  <a:schemeClr val="bg1"/>
                </a:solidFill>
                <a:latin typeface="BIZ UDPゴシック" panose="020B0400000000000000" pitchFamily="50" charset="-128"/>
                <a:ea typeface="BIZ UDPゴシック" panose="020B0400000000000000" pitchFamily="50" charset="-128"/>
              </a:rPr>
              <a:t>日金曜日</a:t>
            </a:r>
            <a:endParaRPr lang="en-US" altLang="ja-JP" sz="2400" dirty="0">
              <a:solidFill>
                <a:schemeClr val="bg1"/>
              </a:solidFill>
              <a:latin typeface="BIZ UDPゴシック" panose="020B0400000000000000" pitchFamily="50" charset="-128"/>
              <a:ea typeface="BIZ UDPゴシック" panose="020B0400000000000000" pitchFamily="50" charset="-128"/>
            </a:endParaRPr>
          </a:p>
          <a:p>
            <a:pPr algn="ctr"/>
            <a:r>
              <a:rPr kumimoji="1" lang="en-US" altLang="ja-JP" sz="2400" dirty="0">
                <a:solidFill>
                  <a:schemeClr val="bg1"/>
                </a:solidFill>
                <a:latin typeface="BIZ UDPゴシック" panose="020B0400000000000000" pitchFamily="50" charset="-128"/>
                <a:ea typeface="BIZ UDPゴシック" panose="020B0400000000000000" pitchFamily="50" charset="-128"/>
              </a:rPr>
              <a:t>12</a:t>
            </a:r>
            <a:r>
              <a:rPr kumimoji="1" lang="ja-JP" altLang="en-US" sz="2400" dirty="0">
                <a:solidFill>
                  <a:schemeClr val="bg1"/>
                </a:solidFill>
                <a:latin typeface="BIZ UDPゴシック" panose="020B0400000000000000" pitchFamily="50" charset="-128"/>
                <a:ea typeface="BIZ UDPゴシック" panose="020B0400000000000000" pitchFamily="50" charset="-128"/>
              </a:rPr>
              <a:t>：</a:t>
            </a:r>
            <a:r>
              <a:rPr kumimoji="1" lang="en-US" altLang="ja-JP" sz="2400" dirty="0">
                <a:solidFill>
                  <a:schemeClr val="bg1"/>
                </a:solidFill>
                <a:latin typeface="BIZ UDPゴシック" panose="020B0400000000000000" pitchFamily="50" charset="-128"/>
                <a:ea typeface="BIZ UDPゴシック" panose="020B0400000000000000" pitchFamily="50" charset="-128"/>
              </a:rPr>
              <a:t>10</a:t>
            </a:r>
            <a:r>
              <a:rPr kumimoji="1" lang="ja-JP" altLang="en-US" sz="2400" dirty="0">
                <a:solidFill>
                  <a:schemeClr val="bg1"/>
                </a:solidFill>
                <a:latin typeface="BIZ UDPゴシック" panose="020B0400000000000000" pitchFamily="50" charset="-128"/>
                <a:ea typeface="BIZ UDPゴシック" panose="020B0400000000000000" pitchFamily="50" charset="-128"/>
              </a:rPr>
              <a:t>～</a:t>
            </a:r>
            <a:r>
              <a:rPr kumimoji="1" lang="en-US" altLang="ja-JP" sz="2400" dirty="0">
                <a:solidFill>
                  <a:schemeClr val="bg1"/>
                </a:solidFill>
                <a:latin typeface="BIZ UDPゴシック" panose="020B0400000000000000" pitchFamily="50" charset="-128"/>
                <a:ea typeface="BIZ UDPゴシック" panose="020B0400000000000000" pitchFamily="50" charset="-128"/>
              </a:rPr>
              <a:t>12</a:t>
            </a:r>
            <a:r>
              <a:rPr kumimoji="1" lang="ja-JP" altLang="en-US" sz="2400" dirty="0">
                <a:solidFill>
                  <a:schemeClr val="bg1"/>
                </a:solidFill>
                <a:latin typeface="BIZ UDPゴシック" panose="020B0400000000000000" pitchFamily="50" charset="-128"/>
                <a:ea typeface="BIZ UDPゴシック" panose="020B0400000000000000" pitchFamily="50" charset="-128"/>
              </a:rPr>
              <a:t>：</a:t>
            </a:r>
            <a:r>
              <a:rPr kumimoji="1" lang="en-US" altLang="ja-JP" sz="2400" dirty="0">
                <a:solidFill>
                  <a:schemeClr val="bg1"/>
                </a:solidFill>
                <a:latin typeface="BIZ UDPゴシック" panose="020B0400000000000000" pitchFamily="50" charset="-128"/>
                <a:ea typeface="BIZ UDPゴシック" panose="020B0400000000000000" pitchFamily="50" charset="-128"/>
              </a:rPr>
              <a:t>40</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2443716" y="217332"/>
            <a:ext cx="7304567" cy="830997"/>
          </a:xfrm>
          <a:prstGeom prst="rect">
            <a:avLst/>
          </a:prstGeom>
          <a:noFill/>
        </p:spPr>
        <p:txBody>
          <a:bodyPr wrap="square" rtlCol="0">
            <a:spAutoFit/>
          </a:bodyPr>
          <a:lstStyle/>
          <a:p>
            <a:pPr algn="ctr"/>
            <a:r>
              <a:rPr lang="ja-JP" altLang="en-US" sz="4800" b="1"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パーソナル</a:t>
            </a:r>
            <a:r>
              <a:rPr lang="en-US" altLang="ja-JP" sz="4800" b="1"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PC</a:t>
            </a:r>
            <a:r>
              <a:rPr lang="ja-JP" altLang="en-US" sz="4800" b="1"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a:t>
            </a:r>
            <a:r>
              <a:rPr lang="en-US" altLang="ja-JP" sz="4800" b="1"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OS</a:t>
            </a:r>
            <a:endParaRPr kumimoji="1" lang="en-US" altLang="ja-JP"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
        <p:nvSpPr>
          <p:cNvPr id="8" name="テキスト ボックス 7">
            <a:extLst>
              <a:ext uri="{FF2B5EF4-FFF2-40B4-BE49-F238E27FC236}">
                <a16:creationId xmlns:a16="http://schemas.microsoft.com/office/drawing/2014/main" id="{A7F69393-D5FF-4951-7416-7711392A3D71}"/>
              </a:ext>
            </a:extLst>
          </p:cNvPr>
          <p:cNvSpPr txBox="1"/>
          <p:nvPr/>
        </p:nvSpPr>
        <p:spPr>
          <a:xfrm>
            <a:off x="1201920" y="1303209"/>
            <a:ext cx="1917105" cy="769441"/>
          </a:xfrm>
          <a:prstGeom prst="rect">
            <a:avLst/>
          </a:prstGeom>
          <a:noFill/>
        </p:spPr>
        <p:txBody>
          <a:bodyPr wrap="square" rtlCol="0">
            <a:spAutoFit/>
          </a:bodyPr>
          <a:lstStyle/>
          <a:p>
            <a:pPr algn="ctr"/>
            <a:r>
              <a:rPr kumimoji="1" lang="en-US" altLang="ja-JP" sz="44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rPr>
              <a:t>UNIX</a:t>
            </a:r>
            <a:r>
              <a:rPr kumimoji="1" lang="en-US" altLang="ja-JP" sz="44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a:t>
            </a:r>
            <a:endParaRPr kumimoji="1" lang="ja-JP" altLang="en-US" sz="44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endParaRPr>
          </a:p>
        </p:txBody>
      </p:sp>
      <p:pic>
        <p:nvPicPr>
          <p:cNvPr id="9" name="図 8">
            <a:extLst>
              <a:ext uri="{FF2B5EF4-FFF2-40B4-BE49-F238E27FC236}">
                <a16:creationId xmlns:a16="http://schemas.microsoft.com/office/drawing/2014/main" id="{517A8F46-0163-C188-DA3D-DEBDE4193BF7}"/>
              </a:ext>
            </a:extLst>
          </p:cNvPr>
          <p:cNvPicPr>
            <a:picLocks noChangeAspect="1"/>
          </p:cNvPicPr>
          <p:nvPr/>
        </p:nvPicPr>
        <p:blipFill>
          <a:blip r:embed="rId2"/>
          <a:stretch>
            <a:fillRect/>
          </a:stretch>
        </p:blipFill>
        <p:spPr>
          <a:xfrm>
            <a:off x="620578" y="1997245"/>
            <a:ext cx="3079788" cy="1931392"/>
          </a:xfrm>
          <a:prstGeom prst="rect">
            <a:avLst/>
          </a:prstGeom>
        </p:spPr>
      </p:pic>
      <p:sp>
        <p:nvSpPr>
          <p:cNvPr id="11" name="テキスト ボックス 10">
            <a:extLst>
              <a:ext uri="{FF2B5EF4-FFF2-40B4-BE49-F238E27FC236}">
                <a16:creationId xmlns:a16="http://schemas.microsoft.com/office/drawing/2014/main" id="{0870AB24-DA78-AA71-EEE8-1CF2FD964DB8}"/>
              </a:ext>
            </a:extLst>
          </p:cNvPr>
          <p:cNvSpPr txBox="1"/>
          <p:nvPr/>
        </p:nvSpPr>
        <p:spPr>
          <a:xfrm>
            <a:off x="9650766" y="102370"/>
            <a:ext cx="1231769" cy="523220"/>
          </a:xfrm>
          <a:prstGeom prst="rect">
            <a:avLst/>
          </a:prstGeom>
          <a:noFill/>
        </p:spPr>
        <p:txBody>
          <a:bodyPr wrap="square" rtlCol="0">
            <a:spAutoFit/>
          </a:bodyPr>
          <a:lstStyle/>
          <a:p>
            <a:pPr algn="ctr"/>
            <a:r>
              <a:rPr kumimoji="1" lang="en-US" altLang="ja-JP"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rPr>
              <a:t>iOS</a:t>
            </a:r>
            <a:r>
              <a:rPr kumimoji="1" lang="en-US" altLang="ja-JP" sz="28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a:t>
            </a:r>
            <a:endParaRPr kumimoji="1" lang="ja-JP" altLang="en-US"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endParaRPr>
          </a:p>
        </p:txBody>
      </p:sp>
      <p:sp>
        <p:nvSpPr>
          <p:cNvPr id="12" name="テキスト ボックス 11">
            <a:extLst>
              <a:ext uri="{FF2B5EF4-FFF2-40B4-BE49-F238E27FC236}">
                <a16:creationId xmlns:a16="http://schemas.microsoft.com/office/drawing/2014/main" id="{FEC44BD8-4ADF-54AA-246B-FFAFE1B80E2F}"/>
              </a:ext>
            </a:extLst>
          </p:cNvPr>
          <p:cNvSpPr txBox="1"/>
          <p:nvPr/>
        </p:nvSpPr>
        <p:spPr>
          <a:xfrm>
            <a:off x="10660826" y="1066608"/>
            <a:ext cx="1276104" cy="307777"/>
          </a:xfrm>
          <a:prstGeom prst="rect">
            <a:avLst/>
          </a:prstGeom>
          <a:noFill/>
        </p:spPr>
        <p:txBody>
          <a:bodyPr wrap="square">
            <a:spAutoFit/>
          </a:bodyPr>
          <a:lstStyle/>
          <a:p>
            <a:pPr algn="ctr"/>
            <a:r>
              <a:rPr lang="ja-JP" altLang="en-US" sz="700" dirty="0">
                <a:solidFill>
                  <a:schemeClr val="bg1"/>
                </a:solidFill>
                <a:latin typeface="Amasis MT Pro Light" panose="02040304050005020304" pitchFamily="18" charset="0"/>
              </a:rPr>
              <a:t>（（出所）</a:t>
            </a:r>
            <a:r>
              <a:rPr lang="en-US" altLang="ja-JP" sz="700" dirty="0">
                <a:solidFill>
                  <a:schemeClr val="bg1"/>
                </a:solidFill>
                <a:latin typeface="Amasis MT Pro Light" panose="02040304050005020304" pitchFamily="18" charset="0"/>
              </a:rPr>
              <a:t>Wikipedia</a:t>
            </a:r>
          </a:p>
          <a:p>
            <a:pPr algn="ctr"/>
            <a:r>
              <a:rPr lang="en-US" altLang="ja-JP" sz="700" dirty="0">
                <a:solidFill>
                  <a:schemeClr val="bg1"/>
                </a:solidFill>
                <a:latin typeface="Amasis MT Pro Light" panose="02040304050005020304" pitchFamily="18" charset="0"/>
              </a:rPr>
              <a:t>https://x.gd/hAFow</a:t>
            </a:r>
          </a:p>
        </p:txBody>
      </p:sp>
      <p:pic>
        <p:nvPicPr>
          <p:cNvPr id="4106" name="Picture 10">
            <a:extLst>
              <a:ext uri="{FF2B5EF4-FFF2-40B4-BE49-F238E27FC236}">
                <a16:creationId xmlns:a16="http://schemas.microsoft.com/office/drawing/2014/main" id="{A1AB4308-9A72-F94B-4E8B-45C7704C6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0766" y="530665"/>
            <a:ext cx="1379662" cy="137966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ux the penguin">
            <a:extLst>
              <a:ext uri="{FF2B5EF4-FFF2-40B4-BE49-F238E27FC236}">
                <a16:creationId xmlns:a16="http://schemas.microsoft.com/office/drawing/2014/main" id="{0B31DB63-0445-1C1C-F7E4-D3EA5BBD3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9680" y="2038779"/>
            <a:ext cx="1181834" cy="1402443"/>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940FE75-1C9B-418A-DAE8-45DCDE697B15}"/>
              </a:ext>
            </a:extLst>
          </p:cNvPr>
          <p:cNvSpPr txBox="1"/>
          <p:nvPr/>
        </p:nvSpPr>
        <p:spPr>
          <a:xfrm>
            <a:off x="9784847" y="3840197"/>
            <a:ext cx="1514031" cy="584775"/>
          </a:xfrm>
          <a:prstGeom prst="rect">
            <a:avLst/>
          </a:prstGeom>
          <a:noFill/>
        </p:spPr>
        <p:txBody>
          <a:bodyPr wrap="square" rtlCol="0">
            <a:spAutoFit/>
          </a:bodyPr>
          <a:lstStyle/>
          <a:p>
            <a:pPr algn="ctr"/>
            <a:r>
              <a:rPr lang="ja-JP" altLang="en-US" sz="20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rPr>
              <a:t>　</a:t>
            </a:r>
            <a:r>
              <a:rPr lang="en-US" altLang="ja-JP" sz="24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rPr>
              <a:t>Android</a:t>
            </a:r>
            <a:r>
              <a:rPr kumimoji="1" lang="en-US" altLang="ja-JP" sz="32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a:t>
            </a:r>
            <a:endParaRPr kumimoji="1" lang="ja-JP" altLang="en-US"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endParaRPr>
          </a:p>
        </p:txBody>
      </p:sp>
      <p:sp>
        <p:nvSpPr>
          <p:cNvPr id="14" name="テキスト ボックス 13">
            <a:extLst>
              <a:ext uri="{FF2B5EF4-FFF2-40B4-BE49-F238E27FC236}">
                <a16:creationId xmlns:a16="http://schemas.microsoft.com/office/drawing/2014/main" id="{5C80A6D5-B38F-33FF-3313-41FE6A28B61A}"/>
              </a:ext>
            </a:extLst>
          </p:cNvPr>
          <p:cNvSpPr txBox="1"/>
          <p:nvPr/>
        </p:nvSpPr>
        <p:spPr>
          <a:xfrm>
            <a:off x="9178274" y="3477869"/>
            <a:ext cx="2466975" cy="230832"/>
          </a:xfrm>
          <a:prstGeom prst="rect">
            <a:avLst/>
          </a:prstGeom>
          <a:noFill/>
        </p:spPr>
        <p:txBody>
          <a:bodyPr wrap="square">
            <a:spAutoFit/>
          </a:bodyPr>
          <a:lstStyle/>
          <a:p>
            <a:r>
              <a:rPr lang="ja-JP" altLang="en-US" sz="900" dirty="0">
                <a:solidFill>
                  <a:schemeClr val="bg1"/>
                </a:solidFill>
                <a:latin typeface="Amasis MT Pro Light" panose="02040304050005020304" pitchFamily="18" charset="0"/>
              </a:rPr>
              <a:t>（出所）</a:t>
            </a:r>
            <a:r>
              <a:rPr lang="en-US" altLang="ja-JP" sz="900" dirty="0">
                <a:solidFill>
                  <a:schemeClr val="bg1"/>
                </a:solidFill>
                <a:latin typeface="Amasis MT Pro Light" panose="02040304050005020304" pitchFamily="18" charset="0"/>
              </a:rPr>
              <a:t>https://en.wikipedia.org/wiki/Linux</a:t>
            </a:r>
            <a:endParaRPr lang="ja-JP" altLang="en-US" sz="900" dirty="0">
              <a:solidFill>
                <a:schemeClr val="bg1"/>
              </a:solidFill>
              <a:latin typeface="Amasis MT Pro Light" panose="02040304050005020304" pitchFamily="18" charset="0"/>
            </a:endParaRPr>
          </a:p>
        </p:txBody>
      </p:sp>
      <p:sp>
        <p:nvSpPr>
          <p:cNvPr id="18" name="テキスト ボックス 17">
            <a:extLst>
              <a:ext uri="{FF2B5EF4-FFF2-40B4-BE49-F238E27FC236}">
                <a16:creationId xmlns:a16="http://schemas.microsoft.com/office/drawing/2014/main" id="{92B7F7C6-164B-F6F8-77C6-4F7C9C8CCDAA}"/>
              </a:ext>
            </a:extLst>
          </p:cNvPr>
          <p:cNvSpPr txBox="1"/>
          <p:nvPr/>
        </p:nvSpPr>
        <p:spPr>
          <a:xfrm>
            <a:off x="10660826" y="2263286"/>
            <a:ext cx="1514031" cy="523220"/>
          </a:xfrm>
          <a:prstGeom prst="rect">
            <a:avLst/>
          </a:prstGeom>
          <a:noFill/>
        </p:spPr>
        <p:txBody>
          <a:bodyPr wrap="square" rtlCol="0">
            <a:spAutoFit/>
          </a:bodyPr>
          <a:lstStyle/>
          <a:p>
            <a:pPr algn="ctr"/>
            <a:r>
              <a:rPr kumimoji="1" lang="en-US" altLang="ja-JP"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rPr>
              <a:t>Linux</a:t>
            </a:r>
            <a:endParaRPr kumimoji="1" lang="ja-JP" altLang="en-US"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endParaRPr>
          </a:p>
        </p:txBody>
      </p:sp>
      <p:sp>
        <p:nvSpPr>
          <p:cNvPr id="19" name="テキスト ボックス 18">
            <a:extLst>
              <a:ext uri="{FF2B5EF4-FFF2-40B4-BE49-F238E27FC236}">
                <a16:creationId xmlns:a16="http://schemas.microsoft.com/office/drawing/2014/main" id="{08C41CD9-4FF3-FDE6-2EB2-69B430D03DF2}"/>
              </a:ext>
            </a:extLst>
          </p:cNvPr>
          <p:cNvSpPr txBox="1"/>
          <p:nvPr/>
        </p:nvSpPr>
        <p:spPr>
          <a:xfrm>
            <a:off x="4121070" y="4482652"/>
            <a:ext cx="1231769" cy="523220"/>
          </a:xfrm>
          <a:prstGeom prst="rect">
            <a:avLst/>
          </a:prstGeom>
          <a:noFill/>
        </p:spPr>
        <p:txBody>
          <a:bodyPr wrap="square" rtlCol="0">
            <a:spAutoFit/>
          </a:bodyPr>
          <a:lstStyle/>
          <a:p>
            <a:pPr algn="ctr"/>
            <a:r>
              <a:rPr kumimoji="1" lang="en-US" altLang="ja-JP"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rPr>
              <a:t>DOS</a:t>
            </a:r>
            <a:r>
              <a:rPr kumimoji="1" lang="en-US" altLang="ja-JP" sz="28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a:t>
            </a:r>
            <a:endParaRPr kumimoji="1" lang="ja-JP" altLang="en-US"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endParaRPr>
          </a:p>
        </p:txBody>
      </p:sp>
      <p:sp>
        <p:nvSpPr>
          <p:cNvPr id="20" name="テキスト ボックス 19">
            <a:extLst>
              <a:ext uri="{FF2B5EF4-FFF2-40B4-BE49-F238E27FC236}">
                <a16:creationId xmlns:a16="http://schemas.microsoft.com/office/drawing/2014/main" id="{4D563E4C-48EF-0ADE-0F27-275B07165C90}"/>
              </a:ext>
            </a:extLst>
          </p:cNvPr>
          <p:cNvSpPr txBox="1"/>
          <p:nvPr/>
        </p:nvSpPr>
        <p:spPr>
          <a:xfrm>
            <a:off x="689138" y="3919160"/>
            <a:ext cx="2887804" cy="246221"/>
          </a:xfrm>
          <a:prstGeom prst="rect">
            <a:avLst/>
          </a:prstGeom>
          <a:noFill/>
        </p:spPr>
        <p:txBody>
          <a:bodyPr wrap="square">
            <a:spAutoFit/>
          </a:bodyPr>
          <a:lstStyle/>
          <a:p>
            <a:pPr algn="ctr"/>
            <a:r>
              <a:rPr lang="ja-JP" altLang="en-US" sz="1000" dirty="0">
                <a:solidFill>
                  <a:schemeClr val="bg1"/>
                </a:solidFill>
                <a:latin typeface="Amasis MT Pro Light" panose="02040304050005020304" pitchFamily="18" charset="0"/>
              </a:rPr>
              <a:t>（出所）</a:t>
            </a:r>
            <a:r>
              <a:rPr lang="en-US" altLang="ja-JP" sz="1000" dirty="0">
                <a:solidFill>
                  <a:schemeClr val="bg1"/>
                </a:solidFill>
                <a:latin typeface="Amasis MT Pro Light" panose="02040304050005020304" pitchFamily="18" charset="0"/>
              </a:rPr>
              <a:t>https://archiveos.org/att-unix-pc/</a:t>
            </a:r>
            <a:endParaRPr lang="ja-JP" altLang="en-US" sz="1000" dirty="0">
              <a:solidFill>
                <a:schemeClr val="bg1"/>
              </a:solidFill>
              <a:latin typeface="Amasis MT Pro Light" panose="02040304050005020304" pitchFamily="18" charset="0"/>
            </a:endParaRPr>
          </a:p>
        </p:txBody>
      </p:sp>
      <p:pic>
        <p:nvPicPr>
          <p:cNvPr id="3074" name="Picture 2" descr="android アイコン">
            <a:extLst>
              <a:ext uri="{FF2B5EF4-FFF2-40B4-BE49-F238E27FC236}">
                <a16:creationId xmlns:a16="http://schemas.microsoft.com/office/drawing/2014/main" id="{75B8327F-C1E6-726B-1FCD-37C2FE603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6659" y="4400064"/>
            <a:ext cx="1738177" cy="17381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S-DOS">
            <a:extLst>
              <a:ext uri="{FF2B5EF4-FFF2-40B4-BE49-F238E27FC236}">
                <a16:creationId xmlns:a16="http://schemas.microsoft.com/office/drawing/2014/main" id="{28AE3B31-9D9B-43E9-0336-51485603A0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3068" y="4928770"/>
            <a:ext cx="1592580" cy="159258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30AC3781-CCD7-0818-6243-E3560AF6F162}"/>
              </a:ext>
            </a:extLst>
          </p:cNvPr>
          <p:cNvSpPr txBox="1"/>
          <p:nvPr/>
        </p:nvSpPr>
        <p:spPr>
          <a:xfrm>
            <a:off x="10064657" y="6138241"/>
            <a:ext cx="1192337" cy="230832"/>
          </a:xfrm>
          <a:prstGeom prst="rect">
            <a:avLst/>
          </a:prstGeom>
          <a:noFill/>
        </p:spPr>
        <p:txBody>
          <a:bodyPr wrap="square">
            <a:spAutoFit/>
          </a:bodyPr>
          <a:lstStyle/>
          <a:p>
            <a:r>
              <a:rPr lang="ja-JP" altLang="en-US" sz="900" dirty="0">
                <a:solidFill>
                  <a:schemeClr val="bg1"/>
                </a:solidFill>
                <a:latin typeface="Amasis MT Pro Light" panose="02040304050005020304" pitchFamily="18" charset="0"/>
              </a:rPr>
              <a:t>（出所）</a:t>
            </a:r>
            <a:r>
              <a:rPr lang="en-US" altLang="ja-JP" sz="900" dirty="0">
                <a:solidFill>
                  <a:schemeClr val="bg1"/>
                </a:solidFill>
                <a:latin typeface="Amasis MT Pro Light" panose="02040304050005020304" pitchFamily="18" charset="0"/>
              </a:rPr>
              <a:t>Android</a:t>
            </a:r>
            <a:endParaRPr lang="ja-JP" altLang="en-US" sz="900" dirty="0">
              <a:solidFill>
                <a:schemeClr val="bg1"/>
              </a:solidFill>
              <a:latin typeface="Amasis MT Pro Light" panose="02040304050005020304" pitchFamily="18" charset="0"/>
            </a:endParaRPr>
          </a:p>
        </p:txBody>
      </p:sp>
      <p:sp>
        <p:nvSpPr>
          <p:cNvPr id="23" name="テキスト ボックス 22">
            <a:extLst>
              <a:ext uri="{FF2B5EF4-FFF2-40B4-BE49-F238E27FC236}">
                <a16:creationId xmlns:a16="http://schemas.microsoft.com/office/drawing/2014/main" id="{DEDE0275-03CC-0452-F5BE-53449A48F628}"/>
              </a:ext>
            </a:extLst>
          </p:cNvPr>
          <p:cNvSpPr txBox="1"/>
          <p:nvPr/>
        </p:nvSpPr>
        <p:spPr>
          <a:xfrm>
            <a:off x="4012499" y="6521350"/>
            <a:ext cx="1282827" cy="230832"/>
          </a:xfrm>
          <a:prstGeom prst="rect">
            <a:avLst/>
          </a:prstGeom>
          <a:noFill/>
        </p:spPr>
        <p:txBody>
          <a:bodyPr wrap="square">
            <a:spAutoFit/>
          </a:bodyPr>
          <a:lstStyle/>
          <a:p>
            <a:r>
              <a:rPr lang="ja-JP" altLang="en-US" sz="900" dirty="0">
                <a:solidFill>
                  <a:schemeClr val="bg1"/>
                </a:solidFill>
                <a:latin typeface="Amasis MT Pro Light" panose="02040304050005020304" pitchFamily="18" charset="0"/>
              </a:rPr>
              <a:t>（出所）</a:t>
            </a:r>
            <a:r>
              <a:rPr lang="en-US" altLang="ja-JP" sz="900" dirty="0">
                <a:solidFill>
                  <a:schemeClr val="bg1"/>
                </a:solidFill>
                <a:latin typeface="Amasis MT Pro Light" panose="02040304050005020304" pitchFamily="18" charset="0"/>
              </a:rPr>
              <a:t>IT</a:t>
            </a:r>
            <a:r>
              <a:rPr lang="ja-JP" altLang="en-US" sz="900" dirty="0">
                <a:solidFill>
                  <a:schemeClr val="bg1"/>
                </a:solidFill>
                <a:latin typeface="Amasis MT Pro Light" panose="02040304050005020304" pitchFamily="18" charset="0"/>
              </a:rPr>
              <a:t>用語辞典</a:t>
            </a:r>
          </a:p>
        </p:txBody>
      </p:sp>
      <p:pic>
        <p:nvPicPr>
          <p:cNvPr id="3078" name="Picture 6">
            <a:extLst>
              <a:ext uri="{FF2B5EF4-FFF2-40B4-BE49-F238E27FC236}">
                <a16:creationId xmlns:a16="http://schemas.microsoft.com/office/drawing/2014/main" id="{7E4740F4-5042-4AE7-4A75-126F37AED0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1630" y="4931098"/>
            <a:ext cx="1398372" cy="1617724"/>
          </a:xfrm>
          <a:prstGeom prst="rect">
            <a:avLst/>
          </a:prstGeom>
          <a:solidFill>
            <a:schemeClr val="bg1"/>
          </a:solidFill>
        </p:spPr>
      </p:pic>
      <p:sp>
        <p:nvSpPr>
          <p:cNvPr id="24" name="テキスト ボックス 23">
            <a:extLst>
              <a:ext uri="{FF2B5EF4-FFF2-40B4-BE49-F238E27FC236}">
                <a16:creationId xmlns:a16="http://schemas.microsoft.com/office/drawing/2014/main" id="{EE74A033-B184-CD34-4967-AA00D9329384}"/>
              </a:ext>
            </a:extLst>
          </p:cNvPr>
          <p:cNvSpPr txBox="1"/>
          <p:nvPr/>
        </p:nvSpPr>
        <p:spPr>
          <a:xfrm>
            <a:off x="6244320" y="4051765"/>
            <a:ext cx="2012991" cy="954107"/>
          </a:xfrm>
          <a:prstGeom prst="rect">
            <a:avLst/>
          </a:prstGeom>
          <a:noFill/>
        </p:spPr>
        <p:txBody>
          <a:bodyPr wrap="square" rtlCol="0">
            <a:spAutoFit/>
          </a:bodyPr>
          <a:lstStyle/>
          <a:p>
            <a:pPr algn="ctr"/>
            <a:r>
              <a:rPr kumimoji="1" lang="en-US" altLang="ja-JP" sz="28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Windows</a:t>
            </a:r>
            <a:br>
              <a:rPr kumimoji="1" lang="en-US" altLang="ja-JP" sz="28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br>
            <a:r>
              <a:rPr kumimoji="1" lang="en-US" altLang="ja-JP" sz="28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NT </a:t>
            </a:r>
            <a:endParaRPr kumimoji="1" lang="ja-JP" altLang="en-US"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endParaRPr>
          </a:p>
        </p:txBody>
      </p:sp>
      <p:cxnSp>
        <p:nvCxnSpPr>
          <p:cNvPr id="26" name="直線矢印コネクタ 25">
            <a:extLst>
              <a:ext uri="{FF2B5EF4-FFF2-40B4-BE49-F238E27FC236}">
                <a16:creationId xmlns:a16="http://schemas.microsoft.com/office/drawing/2014/main" id="{B486AE9A-894D-AFA6-7BDE-8586EEF900D7}"/>
              </a:ext>
            </a:extLst>
          </p:cNvPr>
          <p:cNvCxnSpPr>
            <a:cxnSpLocks/>
            <a:stCxn id="9" idx="3"/>
          </p:cNvCxnSpPr>
          <p:nvPr/>
        </p:nvCxnSpPr>
        <p:spPr>
          <a:xfrm flipV="1">
            <a:off x="3700366" y="2956403"/>
            <a:ext cx="5950400" cy="653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EF3A43A4-144B-4300-AA08-772460709BF7}"/>
              </a:ext>
            </a:extLst>
          </p:cNvPr>
          <p:cNvCxnSpPr>
            <a:stCxn id="9" idx="3"/>
            <a:endCxn id="4106" idx="1"/>
          </p:cNvCxnSpPr>
          <p:nvPr/>
        </p:nvCxnSpPr>
        <p:spPr>
          <a:xfrm flipV="1">
            <a:off x="3700366" y="1220496"/>
            <a:ext cx="5950400" cy="1742445"/>
          </a:xfrm>
          <a:prstGeom prst="bentConnector3">
            <a:avLst>
              <a:gd name="adj1" fmla="val 1711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CC49837-7740-C7E5-2CDD-14CCF5479EE0}"/>
              </a:ext>
            </a:extLst>
          </p:cNvPr>
          <p:cNvCxnSpPr>
            <a:cxnSpLocks/>
            <a:endCxn id="19" idx="0"/>
          </p:cNvCxnSpPr>
          <p:nvPr/>
        </p:nvCxnSpPr>
        <p:spPr>
          <a:xfrm>
            <a:off x="4736955" y="2962941"/>
            <a:ext cx="0" cy="151971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2183504-B04B-7904-D806-9AB782C04019}"/>
              </a:ext>
            </a:extLst>
          </p:cNvPr>
          <p:cNvCxnSpPr>
            <a:cxnSpLocks/>
          </p:cNvCxnSpPr>
          <p:nvPr/>
        </p:nvCxnSpPr>
        <p:spPr>
          <a:xfrm>
            <a:off x="5696712" y="5756583"/>
            <a:ext cx="768459"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306221F1-80C9-F796-1FEE-7179A40506E9}"/>
              </a:ext>
            </a:extLst>
          </p:cNvPr>
          <p:cNvCxnSpPr>
            <a:endCxn id="3074" idx="1"/>
          </p:cNvCxnSpPr>
          <p:nvPr/>
        </p:nvCxnSpPr>
        <p:spPr>
          <a:xfrm rot="16200000" flipH="1">
            <a:off x="8109055" y="3641549"/>
            <a:ext cx="2306212" cy="948996"/>
          </a:xfrm>
          <a:prstGeom prst="bentConnector2">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13894340-6FFF-B1CF-D068-B2DE3A28EB3A}"/>
              </a:ext>
            </a:extLst>
          </p:cNvPr>
          <p:cNvSpPr txBox="1"/>
          <p:nvPr/>
        </p:nvSpPr>
        <p:spPr>
          <a:xfrm>
            <a:off x="6667175" y="6539678"/>
            <a:ext cx="1282827" cy="230832"/>
          </a:xfrm>
          <a:prstGeom prst="rect">
            <a:avLst/>
          </a:prstGeom>
          <a:noFill/>
        </p:spPr>
        <p:txBody>
          <a:bodyPr wrap="square">
            <a:spAutoFit/>
          </a:bodyPr>
          <a:lstStyle/>
          <a:p>
            <a:r>
              <a:rPr lang="ja-JP" altLang="en-US" sz="900" dirty="0">
                <a:solidFill>
                  <a:schemeClr val="bg1"/>
                </a:solidFill>
                <a:latin typeface="Amasis MT Pro Light" panose="02040304050005020304" pitchFamily="18" charset="0"/>
              </a:rPr>
              <a:t>（出所）</a:t>
            </a:r>
            <a:r>
              <a:rPr lang="en-US" altLang="ja-JP" sz="900" dirty="0">
                <a:solidFill>
                  <a:schemeClr val="bg1"/>
                </a:solidFill>
                <a:latin typeface="Amasis MT Pro Light" panose="02040304050005020304" pitchFamily="18" charset="0"/>
              </a:rPr>
              <a:t>Wikipedia</a:t>
            </a:r>
            <a:endParaRPr lang="ja-JP" altLang="en-US" sz="900" dirty="0">
              <a:solidFill>
                <a:schemeClr val="bg1"/>
              </a:solidFill>
              <a:latin typeface="Amasis MT Pro Light" panose="02040304050005020304" pitchFamily="18" charset="0"/>
            </a:endParaRPr>
          </a:p>
        </p:txBody>
      </p:sp>
    </p:spTree>
    <p:extLst>
      <p:ext uri="{BB962C8B-B14F-4D97-AF65-F5344CB8AC3E}">
        <p14:creationId xmlns:p14="http://schemas.microsoft.com/office/powerpoint/2010/main" val="208547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2337788" y="26902"/>
            <a:ext cx="6756991" cy="830997"/>
          </a:xfrm>
          <a:prstGeom prst="rect">
            <a:avLst/>
          </a:prstGeom>
          <a:noFill/>
        </p:spPr>
        <p:txBody>
          <a:bodyPr wrap="square" rtlCol="0">
            <a:spAutoFit/>
          </a:bodyPr>
          <a:lstStyle/>
          <a:p>
            <a:pPr algn="ctr"/>
            <a:r>
              <a:rPr kumimoji="1" lang="ja-JP" altLang="en-US"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カウンターカルチャー</a:t>
            </a:r>
            <a:endParaRPr kumimoji="1" lang="en-US" altLang="ja-JP"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
        <p:nvSpPr>
          <p:cNvPr id="5" name="テキスト ボックス 4">
            <a:extLst>
              <a:ext uri="{FF2B5EF4-FFF2-40B4-BE49-F238E27FC236}">
                <a16:creationId xmlns:a16="http://schemas.microsoft.com/office/drawing/2014/main" id="{85F572B9-B694-E68A-AD7A-39E630DBF49B}"/>
              </a:ext>
            </a:extLst>
          </p:cNvPr>
          <p:cNvSpPr txBox="1"/>
          <p:nvPr/>
        </p:nvSpPr>
        <p:spPr>
          <a:xfrm>
            <a:off x="2301494" y="702042"/>
            <a:ext cx="5300686" cy="246221"/>
          </a:xfrm>
          <a:prstGeom prst="rect">
            <a:avLst/>
          </a:prstGeom>
          <a:noFill/>
        </p:spPr>
        <p:txBody>
          <a:bodyPr wrap="square">
            <a:spAutoFit/>
          </a:bodyPr>
          <a:lstStyle/>
          <a:p>
            <a:r>
              <a:rPr lang="ja-JP" altLang="en-US" sz="1000" dirty="0">
                <a:solidFill>
                  <a:schemeClr val="bg1"/>
                </a:solidFill>
                <a:latin typeface="Amasis MT Pro Light" panose="02040304050005020304" pitchFamily="18" charset="0"/>
              </a:rPr>
              <a:t>（出所）マイナビ</a:t>
            </a:r>
            <a:r>
              <a:rPr lang="en-US" altLang="ja-JP" sz="1000" dirty="0">
                <a:solidFill>
                  <a:schemeClr val="bg1"/>
                </a:solidFill>
                <a:latin typeface="Amasis MT Pro Light" panose="02040304050005020304" pitchFamily="18" charset="0"/>
              </a:rPr>
              <a:t>Books</a:t>
            </a:r>
            <a:r>
              <a:rPr lang="ja-JP" altLang="en-US" sz="1000" dirty="0">
                <a:solidFill>
                  <a:schemeClr val="bg1"/>
                </a:solidFill>
                <a:latin typeface="Amasis MT Pro Light" panose="02040304050005020304" pitchFamily="18" charset="0"/>
              </a:rPr>
              <a:t>　</a:t>
            </a:r>
            <a:r>
              <a:rPr lang="en-US" altLang="ja-JP" sz="1000" dirty="0">
                <a:solidFill>
                  <a:schemeClr val="bg1"/>
                </a:solidFill>
                <a:latin typeface="Amasis MT Pro Light" panose="02040304050005020304" pitchFamily="18" charset="0"/>
              </a:rPr>
              <a:t>https://book.mynavi.jp/macfan/detail_summary/id=52677</a:t>
            </a:r>
            <a:endParaRPr lang="ja-JP" altLang="en-US" sz="1000" dirty="0">
              <a:solidFill>
                <a:schemeClr val="bg1"/>
              </a:solidFill>
              <a:latin typeface="Amasis MT Pro Light" panose="02040304050005020304" pitchFamily="18" charset="0"/>
            </a:endParaRPr>
          </a:p>
        </p:txBody>
      </p:sp>
      <p:pic>
        <p:nvPicPr>
          <p:cNvPr id="4" name="図 3">
            <a:extLst>
              <a:ext uri="{FF2B5EF4-FFF2-40B4-BE49-F238E27FC236}">
                <a16:creationId xmlns:a16="http://schemas.microsoft.com/office/drawing/2014/main" id="{07DAB231-03A3-B90A-0BD1-9C0D32A44848}"/>
              </a:ext>
            </a:extLst>
          </p:cNvPr>
          <p:cNvPicPr>
            <a:picLocks noChangeAspect="1"/>
          </p:cNvPicPr>
          <p:nvPr/>
        </p:nvPicPr>
        <p:blipFill>
          <a:blip r:embed="rId2"/>
          <a:stretch>
            <a:fillRect/>
          </a:stretch>
        </p:blipFill>
        <p:spPr>
          <a:xfrm>
            <a:off x="1101752" y="903558"/>
            <a:ext cx="8372744" cy="2999603"/>
          </a:xfrm>
          <a:prstGeom prst="rect">
            <a:avLst/>
          </a:prstGeom>
        </p:spPr>
      </p:pic>
      <p:pic>
        <p:nvPicPr>
          <p:cNvPr id="5128" name="Picture 8">
            <a:extLst>
              <a:ext uri="{FF2B5EF4-FFF2-40B4-BE49-F238E27FC236}">
                <a16:creationId xmlns:a16="http://schemas.microsoft.com/office/drawing/2014/main" id="{67719470-76D1-9AD6-95D2-A3504046C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721" y="4461570"/>
            <a:ext cx="2199823" cy="203104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Stay Hungry Stay Foolish Steve Jobs Poster | JUNIQE">
            <a:extLst>
              <a:ext uri="{FF2B5EF4-FFF2-40B4-BE49-F238E27FC236}">
                <a16:creationId xmlns:a16="http://schemas.microsoft.com/office/drawing/2014/main" id="{557E973F-26E7-B126-C600-8C447896C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98067">
            <a:off x="-86659" y="-152717"/>
            <a:ext cx="1505511" cy="2173732"/>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90FA8A3F-F362-C1E7-60CA-20B92309EA53}"/>
              </a:ext>
            </a:extLst>
          </p:cNvPr>
          <p:cNvSpPr txBox="1"/>
          <p:nvPr/>
        </p:nvSpPr>
        <p:spPr>
          <a:xfrm>
            <a:off x="9854212" y="672539"/>
            <a:ext cx="1671691" cy="261610"/>
          </a:xfrm>
          <a:prstGeom prst="rect">
            <a:avLst/>
          </a:prstGeom>
          <a:noFill/>
        </p:spPr>
        <p:txBody>
          <a:bodyPr wrap="square" rtlCol="0">
            <a:spAutoFit/>
          </a:bodyPr>
          <a:lstStyle/>
          <a:p>
            <a:pPr algn="ctr"/>
            <a:r>
              <a:rPr lang="ja-JP" altLang="en-US" sz="1100" dirty="0">
                <a:solidFill>
                  <a:schemeClr val="bg1"/>
                </a:solidFill>
                <a:latin typeface="BIZ UDPゴシック" panose="020B0400000000000000" pitchFamily="50" charset="-128"/>
                <a:ea typeface="BIZ UDPゴシック" panose="020B0400000000000000" pitchFamily="50" charset="-128"/>
              </a:rPr>
              <a:t>ホール・アース・カタログ</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pic>
        <p:nvPicPr>
          <p:cNvPr id="5134" name="Picture 14">
            <a:extLst>
              <a:ext uri="{FF2B5EF4-FFF2-40B4-BE49-F238E27FC236}">
                <a16:creationId xmlns:a16="http://schemas.microsoft.com/office/drawing/2014/main" id="{1F09A771-3AE9-BEDE-C6BD-C87E80CF1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0173" y="898709"/>
            <a:ext cx="2197855" cy="2930474"/>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FE0B53A4-B6AE-7BAC-1AA9-755E8A1E1F15}"/>
              </a:ext>
            </a:extLst>
          </p:cNvPr>
          <p:cNvSpPr txBox="1"/>
          <p:nvPr/>
        </p:nvSpPr>
        <p:spPr>
          <a:xfrm rot="5400000">
            <a:off x="10523432" y="2163891"/>
            <a:ext cx="2497549" cy="400110"/>
          </a:xfrm>
          <a:prstGeom prst="rect">
            <a:avLst/>
          </a:prstGeom>
          <a:noFill/>
        </p:spPr>
        <p:txBody>
          <a:bodyPr wrap="square">
            <a:spAutoFit/>
          </a:bodyPr>
          <a:lstStyle/>
          <a:p>
            <a:pPr algn="ctr"/>
            <a:r>
              <a:rPr lang="ja-JP" altLang="en-US" sz="1000" dirty="0">
                <a:solidFill>
                  <a:schemeClr val="bg1"/>
                </a:solidFill>
                <a:latin typeface="Amasis MT Pro Light" panose="02040304050005020304" pitchFamily="18" charset="0"/>
              </a:rPr>
              <a:t>（出所）</a:t>
            </a:r>
            <a:r>
              <a:rPr lang="en-US" altLang="ja-JP" sz="1000" dirty="0">
                <a:solidFill>
                  <a:schemeClr val="bg1"/>
                </a:solidFill>
                <a:latin typeface="Amasis MT Pro Light" panose="02040304050005020304" pitchFamily="18" charset="0"/>
              </a:rPr>
              <a:t>Container</a:t>
            </a:r>
          </a:p>
          <a:p>
            <a:pPr algn="ctr"/>
            <a:r>
              <a:rPr lang="en-US" altLang="ja-JP" sz="1000" dirty="0">
                <a:solidFill>
                  <a:schemeClr val="bg1"/>
                </a:solidFill>
                <a:latin typeface="Amasis MT Pro Light" panose="02040304050005020304" pitchFamily="18" charset="0"/>
              </a:rPr>
              <a:t>https://container-web.jp/people/6718.html</a:t>
            </a:r>
            <a:endParaRPr lang="ja-JP" altLang="en-US" sz="1000" dirty="0">
              <a:solidFill>
                <a:schemeClr val="bg1"/>
              </a:solidFill>
              <a:latin typeface="Amasis MT Pro Light" panose="02040304050005020304" pitchFamily="18" charset="0"/>
            </a:endParaRPr>
          </a:p>
        </p:txBody>
      </p:sp>
      <p:sp>
        <p:nvSpPr>
          <p:cNvPr id="26" name="テキスト ボックス 25">
            <a:extLst>
              <a:ext uri="{FF2B5EF4-FFF2-40B4-BE49-F238E27FC236}">
                <a16:creationId xmlns:a16="http://schemas.microsoft.com/office/drawing/2014/main" id="{62DD4AE4-AB9C-4E33-C35C-418FCE7716EF}"/>
              </a:ext>
            </a:extLst>
          </p:cNvPr>
          <p:cNvSpPr txBox="1"/>
          <p:nvPr/>
        </p:nvSpPr>
        <p:spPr>
          <a:xfrm>
            <a:off x="8780343" y="196476"/>
            <a:ext cx="3305331" cy="461665"/>
          </a:xfrm>
          <a:prstGeom prst="rect">
            <a:avLst/>
          </a:prstGeom>
          <a:noFill/>
          <a:ln>
            <a:solidFill>
              <a:schemeClr val="bg1"/>
            </a:solidFill>
          </a:ln>
        </p:spPr>
        <p:txBody>
          <a:bodyPr wrap="square">
            <a:spAutoFit/>
          </a:bodyPr>
          <a:lstStyle/>
          <a:p>
            <a:r>
              <a:rPr lang="ja-JP" altLang="en-US" sz="1200" b="0" i="0" dirty="0">
                <a:solidFill>
                  <a:schemeClr val="bg1"/>
                </a:solidFill>
                <a:effectLst/>
                <a:latin typeface="BIZ UDP明朝 Medium" panose="02020500000000000000" pitchFamily="18" charset="-128"/>
                <a:ea typeface="BIZ UDP明朝 Medium" panose="02020500000000000000" pitchFamily="18" charset="-128"/>
              </a:rPr>
              <a:t>「情報は自由になりたがっている」と主張する</a:t>
            </a:r>
            <a:endParaRPr lang="en-US" altLang="ja-JP" sz="1200" b="0" i="0" dirty="0">
              <a:solidFill>
                <a:schemeClr val="bg1"/>
              </a:solidFill>
              <a:effectLst/>
              <a:latin typeface="BIZ UDP明朝 Medium" panose="02020500000000000000" pitchFamily="18" charset="-128"/>
              <a:ea typeface="BIZ UDP明朝 Medium" panose="02020500000000000000" pitchFamily="18" charset="-128"/>
            </a:endParaRPr>
          </a:p>
          <a:p>
            <a:r>
              <a:rPr lang="ja-JP" altLang="en-US" sz="1200" b="0" i="0" dirty="0">
                <a:solidFill>
                  <a:schemeClr val="bg1"/>
                </a:solidFill>
                <a:effectLst/>
                <a:latin typeface="BIZ UDP明朝 Medium" panose="02020500000000000000" pitchFamily="18" charset="-128"/>
                <a:ea typeface="BIZ UDP明朝 Medium" panose="02020500000000000000" pitchFamily="18" charset="-128"/>
              </a:rPr>
              <a:t>スチュアート・ブランドが</a:t>
            </a:r>
            <a:r>
              <a:rPr lang="en-US" altLang="ja-JP" sz="1200" b="0" i="0" dirty="0">
                <a:solidFill>
                  <a:schemeClr val="bg1"/>
                </a:solidFill>
                <a:effectLst/>
                <a:latin typeface="BIZ UDP明朝 Medium" panose="02020500000000000000" pitchFamily="18" charset="-128"/>
                <a:ea typeface="BIZ UDP明朝 Medium" panose="02020500000000000000" pitchFamily="18" charset="-128"/>
              </a:rPr>
              <a:t>1968</a:t>
            </a:r>
            <a:r>
              <a:rPr lang="ja-JP" altLang="en-US" sz="1200" b="0" i="0" dirty="0">
                <a:solidFill>
                  <a:schemeClr val="bg1"/>
                </a:solidFill>
                <a:effectLst/>
                <a:latin typeface="BIZ UDP明朝 Medium" panose="02020500000000000000" pitchFamily="18" charset="-128"/>
                <a:ea typeface="BIZ UDP明朝 Medium" panose="02020500000000000000" pitchFamily="18" charset="-128"/>
              </a:rPr>
              <a:t>年に出した雑誌</a:t>
            </a:r>
            <a:endParaRPr lang="ja-JP" altLang="en-US" sz="1200" dirty="0">
              <a:solidFill>
                <a:schemeClr val="bg1"/>
              </a:solidFill>
              <a:latin typeface="BIZ UDP明朝 Medium" panose="02020500000000000000" pitchFamily="18" charset="-128"/>
              <a:ea typeface="BIZ UDP明朝 Medium" panose="02020500000000000000" pitchFamily="18" charset="-128"/>
            </a:endParaRPr>
          </a:p>
        </p:txBody>
      </p:sp>
      <p:pic>
        <p:nvPicPr>
          <p:cNvPr id="5138" name="Picture 18" descr="□時代と流行｜野外ロックフェスの夜明け ウッドストック | パスワードは一万年愛す さん">
            <a:extLst>
              <a:ext uri="{FF2B5EF4-FFF2-40B4-BE49-F238E27FC236}">
                <a16:creationId xmlns:a16="http://schemas.microsoft.com/office/drawing/2014/main" id="{20A88DA3-8255-E728-E8D6-7503741C35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3512" y="4312328"/>
            <a:ext cx="3659659" cy="2413253"/>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A139F775-7C83-C6E0-1EAA-16A8C789AEA6}"/>
              </a:ext>
            </a:extLst>
          </p:cNvPr>
          <p:cNvSpPr txBox="1"/>
          <p:nvPr/>
        </p:nvSpPr>
        <p:spPr>
          <a:xfrm>
            <a:off x="8986942" y="4099850"/>
            <a:ext cx="2673448" cy="276999"/>
          </a:xfrm>
          <a:prstGeom prst="rect">
            <a:avLst/>
          </a:prstGeom>
          <a:noFill/>
        </p:spPr>
        <p:txBody>
          <a:bodyPr wrap="square" rtlCol="0">
            <a:spAutoFit/>
          </a:bodyPr>
          <a:lstStyle/>
          <a:p>
            <a:pPr algn="ctr"/>
            <a:r>
              <a:rPr lang="en-US" altLang="ja-JP" sz="120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Woodstock Music and Art Festival</a:t>
            </a:r>
            <a:endParaRPr kumimoji="1" lang="ja-JP" altLang="en-US" sz="1200" dirty="0">
              <a:solidFill>
                <a:schemeClr val="bg1"/>
              </a:solidFill>
              <a:latin typeface="ADLaM Display" panose="02010000000000000000" pitchFamily="2" charset="0"/>
              <a:ea typeface="BIZ UDP明朝 Medium" panose="02020500000000000000" pitchFamily="18" charset="-128"/>
              <a:cs typeface="ADLaM Display" panose="02010000000000000000" pitchFamily="2" charset="0"/>
            </a:endParaRPr>
          </a:p>
        </p:txBody>
      </p:sp>
      <p:sp>
        <p:nvSpPr>
          <p:cNvPr id="30" name="テキスト ボックス 29">
            <a:extLst>
              <a:ext uri="{FF2B5EF4-FFF2-40B4-BE49-F238E27FC236}">
                <a16:creationId xmlns:a16="http://schemas.microsoft.com/office/drawing/2014/main" id="{33BBFF90-9AEC-06DA-4DB8-33C4255C926A}"/>
              </a:ext>
            </a:extLst>
          </p:cNvPr>
          <p:cNvSpPr txBox="1"/>
          <p:nvPr/>
        </p:nvSpPr>
        <p:spPr>
          <a:xfrm>
            <a:off x="9113183" y="6680242"/>
            <a:ext cx="2367318" cy="230832"/>
          </a:xfrm>
          <a:prstGeom prst="rect">
            <a:avLst/>
          </a:prstGeom>
          <a:noFill/>
        </p:spPr>
        <p:txBody>
          <a:bodyPr wrap="square">
            <a:spAutoFit/>
          </a:bodyPr>
          <a:lstStyle/>
          <a:p>
            <a:pPr algn="ctr"/>
            <a:r>
              <a:rPr lang="en-US" altLang="ja-JP" sz="900" dirty="0">
                <a:solidFill>
                  <a:schemeClr val="bg1"/>
                </a:solidFill>
                <a:latin typeface="Baskerville Old Face" panose="02020602080505020303" pitchFamily="18" charset="0"/>
              </a:rPr>
              <a:t>https://cragycloud.com/blog-entry-613.html</a:t>
            </a:r>
            <a:endParaRPr lang="ja-JP" altLang="en-US" sz="900" dirty="0">
              <a:solidFill>
                <a:schemeClr val="bg1"/>
              </a:solidFill>
              <a:latin typeface="Baskerville Old Face" panose="02020602080505020303" pitchFamily="18" charset="0"/>
            </a:endParaRPr>
          </a:p>
        </p:txBody>
      </p:sp>
      <p:pic>
        <p:nvPicPr>
          <p:cNvPr id="32" name="図 31">
            <a:extLst>
              <a:ext uri="{FF2B5EF4-FFF2-40B4-BE49-F238E27FC236}">
                <a16:creationId xmlns:a16="http://schemas.microsoft.com/office/drawing/2014/main" id="{B21CAD7A-EF12-5EE0-08EB-BDBBC0C42E51}"/>
              </a:ext>
            </a:extLst>
          </p:cNvPr>
          <p:cNvPicPr>
            <a:picLocks noChangeAspect="1"/>
          </p:cNvPicPr>
          <p:nvPr/>
        </p:nvPicPr>
        <p:blipFill>
          <a:blip r:embed="rId7"/>
          <a:stretch>
            <a:fillRect/>
          </a:stretch>
        </p:blipFill>
        <p:spPr>
          <a:xfrm>
            <a:off x="4784915" y="4312327"/>
            <a:ext cx="3619880" cy="2413253"/>
          </a:xfrm>
          <a:prstGeom prst="rect">
            <a:avLst/>
          </a:prstGeom>
        </p:spPr>
      </p:pic>
      <p:sp>
        <p:nvSpPr>
          <p:cNvPr id="33" name="テキスト ボックス 32">
            <a:extLst>
              <a:ext uri="{FF2B5EF4-FFF2-40B4-BE49-F238E27FC236}">
                <a16:creationId xmlns:a16="http://schemas.microsoft.com/office/drawing/2014/main" id="{5FF306FA-8247-FA90-E7F7-38B9D1BE8E20}"/>
              </a:ext>
            </a:extLst>
          </p:cNvPr>
          <p:cNvSpPr txBox="1"/>
          <p:nvPr/>
        </p:nvSpPr>
        <p:spPr>
          <a:xfrm>
            <a:off x="5271733" y="4048554"/>
            <a:ext cx="2673448" cy="261610"/>
          </a:xfrm>
          <a:prstGeom prst="rect">
            <a:avLst/>
          </a:prstGeom>
          <a:noFill/>
        </p:spPr>
        <p:txBody>
          <a:bodyPr wrap="square" rtlCol="0">
            <a:spAutoFit/>
          </a:bodyPr>
          <a:lstStyle/>
          <a:p>
            <a:pPr algn="ctr"/>
            <a:r>
              <a:rPr lang="ja-JP" altLang="en-US" sz="1100" b="0" i="0" dirty="0">
                <a:solidFill>
                  <a:schemeClr val="bg1"/>
                </a:solidFill>
                <a:effectLst/>
                <a:latin typeface="BIZ UDPゴシック" panose="020B0400000000000000" pitchFamily="50" charset="-128"/>
                <a:ea typeface="BIZ UDPゴシック" panose="020B0400000000000000" pitchFamily="50" charset="-128"/>
              </a:rPr>
              <a:t>創業時のジョブズとウォズニアック</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34" name="テキスト ボックス 33">
            <a:extLst>
              <a:ext uri="{FF2B5EF4-FFF2-40B4-BE49-F238E27FC236}">
                <a16:creationId xmlns:a16="http://schemas.microsoft.com/office/drawing/2014/main" id="{7FFF7F05-AF24-088A-67CF-A0B1DC1CD5D5}"/>
              </a:ext>
            </a:extLst>
          </p:cNvPr>
          <p:cNvSpPr txBox="1"/>
          <p:nvPr/>
        </p:nvSpPr>
        <p:spPr>
          <a:xfrm>
            <a:off x="5339418" y="6683052"/>
            <a:ext cx="2367318" cy="230832"/>
          </a:xfrm>
          <a:prstGeom prst="rect">
            <a:avLst/>
          </a:prstGeom>
          <a:noFill/>
        </p:spPr>
        <p:txBody>
          <a:bodyPr wrap="square">
            <a:spAutoFit/>
          </a:bodyPr>
          <a:lstStyle/>
          <a:p>
            <a:pPr algn="ctr"/>
            <a:r>
              <a:rPr lang="en-US" altLang="ja-JP" sz="900" dirty="0">
                <a:solidFill>
                  <a:schemeClr val="bg1"/>
                </a:solidFill>
                <a:latin typeface="Baskerville Old Face" panose="02020602080505020303" pitchFamily="18" charset="0"/>
              </a:rPr>
              <a:t>https://toyokeizai.net/articles/-/368720?page=3</a:t>
            </a:r>
            <a:endParaRPr lang="ja-JP" altLang="en-US" sz="900" dirty="0">
              <a:solidFill>
                <a:schemeClr val="bg1"/>
              </a:solidFill>
              <a:latin typeface="Baskerville Old Face" panose="02020602080505020303" pitchFamily="18" charset="0"/>
            </a:endParaRPr>
          </a:p>
        </p:txBody>
      </p:sp>
      <p:pic>
        <p:nvPicPr>
          <p:cNvPr id="5140" name="Picture 20" descr="undefined">
            <a:extLst>
              <a:ext uri="{FF2B5EF4-FFF2-40B4-BE49-F238E27FC236}">
                <a16:creationId xmlns:a16="http://schemas.microsoft.com/office/drawing/2014/main" id="{B8340E4E-92C7-177D-FCAB-D547DD9ADB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3" y="4459407"/>
            <a:ext cx="2989091" cy="2033203"/>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C609BEA5-8652-8B83-784D-ED28CFE7180E}"/>
              </a:ext>
            </a:extLst>
          </p:cNvPr>
          <p:cNvSpPr txBox="1"/>
          <p:nvPr/>
        </p:nvSpPr>
        <p:spPr>
          <a:xfrm>
            <a:off x="269839" y="6483910"/>
            <a:ext cx="2367318" cy="230832"/>
          </a:xfrm>
          <a:prstGeom prst="rect">
            <a:avLst/>
          </a:prstGeom>
          <a:noFill/>
        </p:spPr>
        <p:txBody>
          <a:bodyPr wrap="square">
            <a:spAutoFit/>
          </a:bodyPr>
          <a:lstStyle/>
          <a:p>
            <a:pPr algn="ctr"/>
            <a:r>
              <a:rPr lang="ja-JP" altLang="en-US" sz="900" dirty="0">
                <a:solidFill>
                  <a:schemeClr val="bg1"/>
                </a:solidFill>
                <a:latin typeface="Baskerville Old Face" panose="02020602080505020303" pitchFamily="18" charset="0"/>
              </a:rPr>
              <a:t>（出所）</a:t>
            </a:r>
            <a:r>
              <a:rPr lang="en-US" altLang="ja-JP" sz="900" dirty="0">
                <a:solidFill>
                  <a:schemeClr val="bg1"/>
                </a:solidFill>
                <a:latin typeface="Baskerville Old Face" panose="02020602080505020303" pitchFamily="18" charset="0"/>
              </a:rPr>
              <a:t>Wikipedia</a:t>
            </a:r>
            <a:r>
              <a:rPr lang="ja-JP" altLang="en-US" sz="900" dirty="0">
                <a:solidFill>
                  <a:schemeClr val="bg1"/>
                </a:solidFill>
                <a:latin typeface="Baskerville Old Face" panose="02020602080505020303" pitchFamily="18" charset="0"/>
              </a:rPr>
              <a:t>のケン・キージー</a:t>
            </a:r>
          </a:p>
        </p:txBody>
      </p:sp>
      <p:sp>
        <p:nvSpPr>
          <p:cNvPr id="37" name="テキスト ボックス 36">
            <a:extLst>
              <a:ext uri="{FF2B5EF4-FFF2-40B4-BE49-F238E27FC236}">
                <a16:creationId xmlns:a16="http://schemas.microsoft.com/office/drawing/2014/main" id="{BBB695B3-BACC-341E-E40F-52012E2281DE}"/>
              </a:ext>
            </a:extLst>
          </p:cNvPr>
          <p:cNvSpPr txBox="1"/>
          <p:nvPr/>
        </p:nvSpPr>
        <p:spPr>
          <a:xfrm>
            <a:off x="6952" y="4221447"/>
            <a:ext cx="4719246" cy="261610"/>
          </a:xfrm>
          <a:prstGeom prst="rect">
            <a:avLst/>
          </a:prstGeom>
          <a:noFill/>
        </p:spPr>
        <p:txBody>
          <a:bodyPr wrap="square" rtlCol="0">
            <a:spAutoFit/>
          </a:bodyPr>
          <a:lstStyle/>
          <a:p>
            <a:pPr algn="ctr"/>
            <a:r>
              <a:rPr lang="ja-JP" altLang="en-US" sz="1100" dirty="0">
                <a:solidFill>
                  <a:schemeClr val="bg1"/>
                </a:solidFill>
                <a:latin typeface="BIZ UDPゴシック" panose="020B0400000000000000" pitchFamily="50" charset="-128"/>
                <a:ea typeface="BIZ UDPゴシック" panose="020B0400000000000000" pitchFamily="50" charset="-128"/>
              </a:rPr>
              <a:t>ケン・キージーの「</a:t>
            </a:r>
            <a:r>
              <a:rPr lang="en-US" altLang="ja-JP" sz="1100" dirty="0">
                <a:solidFill>
                  <a:schemeClr val="bg1"/>
                </a:solidFill>
                <a:latin typeface="BIZ UDPゴシック" panose="020B0400000000000000" pitchFamily="50" charset="-128"/>
                <a:ea typeface="BIZ UDPゴシック" panose="020B0400000000000000" pitchFamily="50" charset="-128"/>
              </a:rPr>
              <a:t>Further</a:t>
            </a:r>
            <a:r>
              <a:rPr lang="ja-JP" altLang="en-US" sz="1100" dirty="0">
                <a:solidFill>
                  <a:schemeClr val="bg1"/>
                </a:solidFill>
                <a:latin typeface="BIZ UDPゴシック" panose="020B0400000000000000" pitchFamily="50" charset="-128"/>
                <a:ea typeface="BIZ UDPゴシック" panose="020B0400000000000000" pitchFamily="50" charset="-128"/>
              </a:rPr>
              <a:t>号」とビートルズの「マジカルミステリーツアー」</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38" name="テキスト ボックス 37">
            <a:extLst>
              <a:ext uri="{FF2B5EF4-FFF2-40B4-BE49-F238E27FC236}">
                <a16:creationId xmlns:a16="http://schemas.microsoft.com/office/drawing/2014/main" id="{CB01A7FE-2645-BAA4-9F69-F23FECD07BC9}"/>
              </a:ext>
            </a:extLst>
          </p:cNvPr>
          <p:cNvSpPr txBox="1"/>
          <p:nvPr/>
        </p:nvSpPr>
        <p:spPr>
          <a:xfrm>
            <a:off x="3146362" y="6489190"/>
            <a:ext cx="1309541" cy="230832"/>
          </a:xfrm>
          <a:prstGeom prst="rect">
            <a:avLst/>
          </a:prstGeom>
          <a:noFill/>
        </p:spPr>
        <p:txBody>
          <a:bodyPr wrap="square">
            <a:spAutoFit/>
          </a:bodyPr>
          <a:lstStyle/>
          <a:p>
            <a:pPr algn="ctr"/>
            <a:r>
              <a:rPr lang="ja-JP" altLang="en-US" sz="900" dirty="0">
                <a:solidFill>
                  <a:schemeClr val="bg1"/>
                </a:solidFill>
                <a:latin typeface="Baskerville Old Face" panose="02020602080505020303" pitchFamily="18" charset="0"/>
              </a:rPr>
              <a:t>（出所）</a:t>
            </a:r>
            <a:r>
              <a:rPr lang="en-US" altLang="ja-JP" sz="900" dirty="0">
                <a:solidFill>
                  <a:schemeClr val="bg1"/>
                </a:solidFill>
                <a:latin typeface="Baskerville Old Face" panose="02020602080505020303" pitchFamily="18" charset="0"/>
              </a:rPr>
              <a:t>Amazon</a:t>
            </a:r>
            <a:endParaRPr lang="ja-JP" altLang="en-US" sz="9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840858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0"/>
            <a:ext cx="12192000" cy="830997"/>
          </a:xfrm>
          <a:prstGeom prst="rect">
            <a:avLst/>
          </a:prstGeom>
          <a:noFill/>
        </p:spPr>
        <p:txBody>
          <a:bodyPr wrap="square" rtlCol="0">
            <a:spAutoFit/>
          </a:bodyPr>
          <a:lstStyle/>
          <a:p>
            <a:pPr algn="ctr"/>
            <a:r>
              <a:rPr lang="ja-JP" altLang="en-US"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人工知能開発における「帝国軍」ｖｓ「連邦軍」</a:t>
            </a:r>
            <a:endParaRPr kumimoji="1" lang="en-US" altLang="ja-JP"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pic>
        <p:nvPicPr>
          <p:cNvPr id="6" name="図 5">
            <a:extLst>
              <a:ext uri="{FF2B5EF4-FFF2-40B4-BE49-F238E27FC236}">
                <a16:creationId xmlns:a16="http://schemas.microsoft.com/office/drawing/2014/main" id="{AA99B132-7438-7644-0161-3A14B3B0CCAE}"/>
              </a:ext>
            </a:extLst>
          </p:cNvPr>
          <p:cNvPicPr>
            <a:picLocks noChangeAspect="1"/>
          </p:cNvPicPr>
          <p:nvPr/>
        </p:nvPicPr>
        <p:blipFill>
          <a:blip r:embed="rId2"/>
          <a:stretch>
            <a:fillRect/>
          </a:stretch>
        </p:blipFill>
        <p:spPr>
          <a:xfrm>
            <a:off x="256940" y="1031551"/>
            <a:ext cx="4587113" cy="2959631"/>
          </a:xfrm>
          <a:prstGeom prst="rect">
            <a:avLst/>
          </a:prstGeom>
        </p:spPr>
      </p:pic>
      <p:pic>
        <p:nvPicPr>
          <p:cNvPr id="7" name="Picture 4">
            <a:extLst>
              <a:ext uri="{FF2B5EF4-FFF2-40B4-BE49-F238E27FC236}">
                <a16:creationId xmlns:a16="http://schemas.microsoft.com/office/drawing/2014/main" id="{FA23EE4A-427C-A836-1D89-0A687A37B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0" y="4111071"/>
            <a:ext cx="4587113" cy="256770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6404EE81-2E95-7729-BB18-9301BA3322A2}"/>
              </a:ext>
            </a:extLst>
          </p:cNvPr>
          <p:cNvSpPr txBox="1"/>
          <p:nvPr/>
        </p:nvSpPr>
        <p:spPr>
          <a:xfrm>
            <a:off x="256940" y="6648406"/>
            <a:ext cx="4587113" cy="200055"/>
          </a:xfrm>
          <a:prstGeom prst="rect">
            <a:avLst/>
          </a:prstGeom>
          <a:noFill/>
        </p:spPr>
        <p:txBody>
          <a:bodyPr wrap="square">
            <a:spAutoFit/>
          </a:bodyPr>
          <a:lstStyle/>
          <a:p>
            <a:pPr algn="ctr"/>
            <a:r>
              <a:rPr lang="en-US" altLang="ja-JP" sz="700" dirty="0">
                <a:solidFill>
                  <a:schemeClr val="bg1"/>
                </a:solidFill>
                <a:latin typeface="Amasis MT Pro Black" panose="02040A04050005020304" pitchFamily="18" charset="0"/>
              </a:rPr>
              <a:t>Source : https://www.appeconomyinsights.com/p/the-rise-of-the-magnificent-7</a:t>
            </a:r>
            <a:endParaRPr lang="ja-JP" altLang="en-US" sz="700" dirty="0">
              <a:solidFill>
                <a:schemeClr val="bg1"/>
              </a:solidFill>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7C5FF9AE-DA5A-1921-1124-E7ED5E9AEBB0}"/>
              </a:ext>
            </a:extLst>
          </p:cNvPr>
          <p:cNvSpPr txBox="1"/>
          <p:nvPr/>
        </p:nvSpPr>
        <p:spPr>
          <a:xfrm>
            <a:off x="771761" y="3944516"/>
            <a:ext cx="3557470" cy="200055"/>
          </a:xfrm>
          <a:prstGeom prst="rect">
            <a:avLst/>
          </a:prstGeom>
          <a:noFill/>
        </p:spPr>
        <p:txBody>
          <a:bodyPr wrap="square">
            <a:spAutoFit/>
          </a:bodyPr>
          <a:lstStyle/>
          <a:p>
            <a:pPr algn="ctr"/>
            <a:r>
              <a:rPr lang="en-US" altLang="ja-JP" sz="700" dirty="0">
                <a:solidFill>
                  <a:schemeClr val="bg1"/>
                </a:solidFill>
                <a:latin typeface="Amasis MT Pro Black" panose="02040A04050005020304" pitchFamily="18" charset="0"/>
              </a:rPr>
              <a:t>Source : https://www.tomorrowmakers.com/stocks/</a:t>
            </a:r>
            <a:endParaRPr lang="ja-JP" altLang="en-US" sz="700" dirty="0">
              <a:solidFill>
                <a:schemeClr val="bg1"/>
              </a:solidFill>
              <a:latin typeface="Amasis MT Pro Black" panose="02040A04050005020304" pitchFamily="18" charset="0"/>
            </a:endParaRPr>
          </a:p>
        </p:txBody>
      </p:sp>
      <p:sp>
        <p:nvSpPr>
          <p:cNvPr id="2" name="テキスト ボックス 1">
            <a:extLst>
              <a:ext uri="{FF2B5EF4-FFF2-40B4-BE49-F238E27FC236}">
                <a16:creationId xmlns:a16="http://schemas.microsoft.com/office/drawing/2014/main" id="{0D566609-056A-CA91-D1DC-A6905D1E9888}"/>
              </a:ext>
            </a:extLst>
          </p:cNvPr>
          <p:cNvSpPr txBox="1"/>
          <p:nvPr/>
        </p:nvSpPr>
        <p:spPr>
          <a:xfrm>
            <a:off x="263815" y="656186"/>
            <a:ext cx="4587113" cy="523220"/>
          </a:xfrm>
          <a:prstGeom prst="rect">
            <a:avLst/>
          </a:prstGeom>
          <a:noFill/>
        </p:spPr>
        <p:txBody>
          <a:bodyPr wrap="square">
            <a:spAutoFit/>
          </a:bodyPr>
          <a:lstStyle/>
          <a:p>
            <a:pPr algn="ctr"/>
            <a:r>
              <a:rPr lang="en-US" altLang="ja-JP" sz="2800" b="0" i="0" dirty="0">
                <a:solidFill>
                  <a:srgbClr val="FFC000"/>
                </a:solidFill>
                <a:effectLst/>
                <a:latin typeface="UD デジタル 教科書体 NK-B" panose="02020700000000000000" pitchFamily="18" charset="-128"/>
                <a:ea typeface="UD デジタル 教科書体 NK-B" panose="02020700000000000000" pitchFamily="18" charset="-128"/>
              </a:rPr>
              <a:t>Magnificent Seven</a:t>
            </a:r>
            <a:endParaRPr lang="ja-JP" altLang="en-US" sz="2800" dirty="0">
              <a:solidFill>
                <a:srgbClr val="FFC000"/>
              </a:solidFill>
              <a:latin typeface="UD デジタル 教科書体 NK-B" panose="02020700000000000000" pitchFamily="18" charset="-128"/>
              <a:ea typeface="UD デジタル 教科書体 NK-B" panose="02020700000000000000" pitchFamily="18" charset="-128"/>
            </a:endParaRPr>
          </a:p>
        </p:txBody>
      </p:sp>
      <p:pic>
        <p:nvPicPr>
          <p:cNvPr id="13" name="図 12">
            <a:extLst>
              <a:ext uri="{FF2B5EF4-FFF2-40B4-BE49-F238E27FC236}">
                <a16:creationId xmlns:a16="http://schemas.microsoft.com/office/drawing/2014/main" id="{352F1A2E-303A-3473-C7E6-E0342236955E}"/>
              </a:ext>
            </a:extLst>
          </p:cNvPr>
          <p:cNvPicPr>
            <a:picLocks noChangeAspect="1"/>
          </p:cNvPicPr>
          <p:nvPr/>
        </p:nvPicPr>
        <p:blipFill>
          <a:blip r:embed="rId4"/>
          <a:stretch>
            <a:fillRect/>
          </a:stretch>
        </p:blipFill>
        <p:spPr>
          <a:xfrm>
            <a:off x="7648953" y="917796"/>
            <a:ext cx="4211044" cy="3944318"/>
          </a:xfrm>
          <a:prstGeom prst="rect">
            <a:avLst/>
          </a:prstGeom>
          <a:ln w="9525">
            <a:solidFill>
              <a:schemeClr val="bg1"/>
            </a:solidFill>
          </a:ln>
          <a:effectLst>
            <a:glow rad="139700">
              <a:schemeClr val="accent3">
                <a:satMod val="175000"/>
                <a:alpha val="40000"/>
              </a:schemeClr>
            </a:glow>
          </a:effectLst>
        </p:spPr>
      </p:pic>
      <p:grpSp>
        <p:nvGrpSpPr>
          <p:cNvPr id="4" name="グループ化 3">
            <a:extLst>
              <a:ext uri="{FF2B5EF4-FFF2-40B4-BE49-F238E27FC236}">
                <a16:creationId xmlns:a16="http://schemas.microsoft.com/office/drawing/2014/main" id="{4F03B48D-1C7E-2379-56AB-A8F97AB9EFA2}"/>
              </a:ext>
            </a:extLst>
          </p:cNvPr>
          <p:cNvGrpSpPr/>
          <p:nvPr/>
        </p:nvGrpSpPr>
        <p:grpSpPr>
          <a:xfrm>
            <a:off x="5283150" y="1391166"/>
            <a:ext cx="2001768" cy="4927749"/>
            <a:chOff x="5495827" y="1930252"/>
            <a:chExt cx="2001768" cy="4927749"/>
          </a:xfrm>
        </p:grpSpPr>
        <p:sp>
          <p:nvSpPr>
            <p:cNvPr id="10" name="テキスト ボックス 9">
              <a:extLst>
                <a:ext uri="{FF2B5EF4-FFF2-40B4-BE49-F238E27FC236}">
                  <a16:creationId xmlns:a16="http://schemas.microsoft.com/office/drawing/2014/main" id="{BEBF1D78-E093-385B-8CCD-89302F6EEECF}"/>
                </a:ext>
              </a:extLst>
            </p:cNvPr>
            <p:cNvSpPr txBox="1"/>
            <p:nvPr/>
          </p:nvSpPr>
          <p:spPr>
            <a:xfrm>
              <a:off x="5495827" y="3429000"/>
              <a:ext cx="2001768" cy="1446550"/>
            </a:xfrm>
            <a:prstGeom prst="rect">
              <a:avLst/>
            </a:prstGeom>
            <a:solidFill>
              <a:srgbClr val="C00000"/>
            </a:solidFill>
          </p:spPr>
          <p:txBody>
            <a:bodyPr wrap="square">
              <a:spAutoFit/>
            </a:bodyPr>
            <a:lstStyle/>
            <a:p>
              <a:pPr algn="ctr"/>
              <a:r>
                <a:rPr lang="en-US" altLang="ja-JP" sz="8800" b="0" i="0" dirty="0">
                  <a:solidFill>
                    <a:schemeClr val="bg1"/>
                  </a:solidFill>
                  <a:effectLst/>
                  <a:latin typeface="UD デジタル 教科書体 NK-B" panose="02020700000000000000" pitchFamily="18" charset="-128"/>
                  <a:ea typeface="UD デジタル 教科書体 NK-B" panose="02020700000000000000" pitchFamily="18" charset="-128"/>
                </a:rPr>
                <a:t>VS</a:t>
              </a:r>
              <a:endParaRPr lang="ja-JP" altLang="en-US" sz="8800" dirty="0">
                <a:solidFill>
                  <a:schemeClr val="bg1"/>
                </a:solidFill>
                <a:latin typeface="UD デジタル 教科書体 NK-B" panose="02020700000000000000" pitchFamily="18" charset="-128"/>
                <a:ea typeface="UD デジタル 教科書体 NK-B" panose="02020700000000000000" pitchFamily="18" charset="-128"/>
              </a:endParaRPr>
            </a:p>
          </p:txBody>
        </p:sp>
        <p:pic>
          <p:nvPicPr>
            <p:cNvPr id="15" name="図 14">
              <a:extLst>
                <a:ext uri="{FF2B5EF4-FFF2-40B4-BE49-F238E27FC236}">
                  <a16:creationId xmlns:a16="http://schemas.microsoft.com/office/drawing/2014/main" id="{8A0761AF-94B2-D730-05C6-BAE0B970575D}"/>
                </a:ext>
              </a:extLst>
            </p:cNvPr>
            <p:cNvPicPr>
              <a:picLocks noChangeAspect="1"/>
            </p:cNvPicPr>
            <p:nvPr/>
          </p:nvPicPr>
          <p:blipFill>
            <a:blip r:embed="rId5"/>
            <a:stretch>
              <a:fillRect/>
            </a:stretch>
          </p:blipFill>
          <p:spPr>
            <a:xfrm>
              <a:off x="5495827" y="4581745"/>
              <a:ext cx="2001768" cy="2276256"/>
            </a:xfrm>
            <a:prstGeom prst="rect">
              <a:avLst/>
            </a:prstGeom>
          </p:spPr>
        </p:pic>
        <p:pic>
          <p:nvPicPr>
            <p:cNvPr id="6146" name="Picture 2" descr="やさしい歴史用語解説】「一揆」 | 戦国ヒストリー さん">
              <a:extLst>
                <a:ext uri="{FF2B5EF4-FFF2-40B4-BE49-F238E27FC236}">
                  <a16:creationId xmlns:a16="http://schemas.microsoft.com/office/drawing/2014/main" id="{0DF6D347-44D8-D344-AD4D-656E941999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5827" y="1930252"/>
              <a:ext cx="2001768" cy="149939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図 18">
            <a:extLst>
              <a:ext uri="{FF2B5EF4-FFF2-40B4-BE49-F238E27FC236}">
                <a16:creationId xmlns:a16="http://schemas.microsoft.com/office/drawing/2014/main" id="{8466F097-BE9C-B46A-83FA-6D6428B13712}"/>
              </a:ext>
            </a:extLst>
          </p:cNvPr>
          <p:cNvPicPr>
            <a:picLocks noChangeAspect="1"/>
          </p:cNvPicPr>
          <p:nvPr/>
        </p:nvPicPr>
        <p:blipFill>
          <a:blip r:embed="rId7"/>
          <a:stretch>
            <a:fillRect/>
          </a:stretch>
        </p:blipFill>
        <p:spPr>
          <a:xfrm>
            <a:off x="7648953" y="4951475"/>
            <a:ext cx="4211044" cy="1906525"/>
          </a:xfrm>
          <a:prstGeom prst="rect">
            <a:avLst/>
          </a:prstGeom>
        </p:spPr>
      </p:pic>
    </p:spTree>
    <p:extLst>
      <p:ext uri="{BB962C8B-B14F-4D97-AF65-F5344CB8AC3E}">
        <p14:creationId xmlns:p14="http://schemas.microsoft.com/office/powerpoint/2010/main" val="491896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0"/>
            <a:ext cx="12192000" cy="830997"/>
          </a:xfrm>
          <a:prstGeom prst="rect">
            <a:avLst/>
          </a:prstGeom>
          <a:noFill/>
        </p:spPr>
        <p:txBody>
          <a:bodyPr wrap="square" rtlCol="0">
            <a:spAutoFit/>
          </a:bodyPr>
          <a:lstStyle/>
          <a:p>
            <a:pPr algn="ctr"/>
            <a:r>
              <a:rPr lang="ja-JP" altLang="en-US"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イノベーションに必要なもの</a:t>
            </a:r>
            <a:endParaRPr kumimoji="1" lang="en-US" altLang="ja-JP"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pic>
        <p:nvPicPr>
          <p:cNvPr id="5" name="図 4">
            <a:extLst>
              <a:ext uri="{FF2B5EF4-FFF2-40B4-BE49-F238E27FC236}">
                <a16:creationId xmlns:a16="http://schemas.microsoft.com/office/drawing/2014/main" id="{ACB92D04-12FD-18BC-0A19-341EA2E3427B}"/>
              </a:ext>
            </a:extLst>
          </p:cNvPr>
          <p:cNvPicPr>
            <a:picLocks noChangeAspect="1"/>
          </p:cNvPicPr>
          <p:nvPr/>
        </p:nvPicPr>
        <p:blipFill>
          <a:blip r:embed="rId2"/>
          <a:stretch>
            <a:fillRect/>
          </a:stretch>
        </p:blipFill>
        <p:spPr>
          <a:xfrm>
            <a:off x="0" y="1004628"/>
            <a:ext cx="5466800" cy="3261443"/>
          </a:xfrm>
          <a:prstGeom prst="rect">
            <a:avLst/>
          </a:prstGeom>
        </p:spPr>
      </p:pic>
      <p:pic>
        <p:nvPicPr>
          <p:cNvPr id="7" name="Picture 2" descr="NVIDIAスーパーチップ">
            <a:extLst>
              <a:ext uri="{FF2B5EF4-FFF2-40B4-BE49-F238E27FC236}">
                <a16:creationId xmlns:a16="http://schemas.microsoft.com/office/drawing/2014/main" id="{B53B4060-A94B-CB2C-E42F-A14720326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4" y="4439702"/>
            <a:ext cx="3752291" cy="2110663"/>
          </a:xfrm>
          <a:prstGeom prst="rect">
            <a:avLst/>
          </a:prstGeom>
          <a:noFill/>
          <a:ln w="19050">
            <a:solidFill>
              <a:schemeClr val="bg1"/>
            </a:solidFill>
          </a:ln>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BDB77008-4B1F-09AA-3CEE-6EE7EE21FF1A}"/>
              </a:ext>
            </a:extLst>
          </p:cNvPr>
          <p:cNvSpPr txBox="1"/>
          <p:nvPr/>
        </p:nvSpPr>
        <p:spPr>
          <a:xfrm>
            <a:off x="2044886" y="3986886"/>
            <a:ext cx="1144363" cy="246221"/>
          </a:xfrm>
          <a:prstGeom prst="rect">
            <a:avLst/>
          </a:prstGeom>
          <a:noFill/>
        </p:spPr>
        <p:txBody>
          <a:bodyPr wrap="square">
            <a:spAutoFit/>
          </a:bodyPr>
          <a:lstStyle/>
          <a:p>
            <a:r>
              <a:rPr lang="ja-JP" altLang="en-US" sz="1000" dirty="0">
                <a:solidFill>
                  <a:schemeClr val="bg1"/>
                </a:solidFill>
              </a:rPr>
              <a:t>（出所）</a:t>
            </a:r>
            <a:r>
              <a:rPr lang="en-US" altLang="ja-JP" sz="1000" dirty="0">
                <a:solidFill>
                  <a:schemeClr val="bg1"/>
                </a:solidFill>
              </a:rPr>
              <a:t>NVIDAI</a:t>
            </a:r>
            <a:endParaRPr lang="ja-JP" altLang="en-US" sz="1000" dirty="0">
              <a:solidFill>
                <a:schemeClr val="bg1"/>
              </a:solidFill>
            </a:endParaRPr>
          </a:p>
        </p:txBody>
      </p:sp>
      <p:sp>
        <p:nvSpPr>
          <p:cNvPr id="8" name="テキスト ボックス 7">
            <a:extLst>
              <a:ext uri="{FF2B5EF4-FFF2-40B4-BE49-F238E27FC236}">
                <a16:creationId xmlns:a16="http://schemas.microsoft.com/office/drawing/2014/main" id="{D52AEE9C-751F-1166-63E8-1193DD330786}"/>
              </a:ext>
            </a:extLst>
          </p:cNvPr>
          <p:cNvSpPr txBox="1"/>
          <p:nvPr/>
        </p:nvSpPr>
        <p:spPr>
          <a:xfrm>
            <a:off x="2044886" y="6611779"/>
            <a:ext cx="1144363" cy="246221"/>
          </a:xfrm>
          <a:prstGeom prst="rect">
            <a:avLst/>
          </a:prstGeom>
          <a:noFill/>
        </p:spPr>
        <p:txBody>
          <a:bodyPr wrap="square">
            <a:spAutoFit/>
          </a:bodyPr>
          <a:lstStyle/>
          <a:p>
            <a:r>
              <a:rPr lang="ja-JP" altLang="en-US" sz="1000" dirty="0">
                <a:solidFill>
                  <a:schemeClr val="bg1"/>
                </a:solidFill>
              </a:rPr>
              <a:t>（出所）</a:t>
            </a:r>
            <a:r>
              <a:rPr lang="en-US" altLang="ja-JP" sz="1000" dirty="0">
                <a:solidFill>
                  <a:schemeClr val="bg1"/>
                </a:solidFill>
              </a:rPr>
              <a:t>NVIDAI</a:t>
            </a:r>
            <a:endParaRPr lang="ja-JP" altLang="en-US" sz="1000" dirty="0">
              <a:solidFill>
                <a:schemeClr val="bg1"/>
              </a:solidFill>
            </a:endParaRPr>
          </a:p>
        </p:txBody>
      </p:sp>
      <p:pic>
        <p:nvPicPr>
          <p:cNvPr id="10" name="図 9">
            <a:extLst>
              <a:ext uri="{FF2B5EF4-FFF2-40B4-BE49-F238E27FC236}">
                <a16:creationId xmlns:a16="http://schemas.microsoft.com/office/drawing/2014/main" id="{4ED10482-A22B-522B-E35B-0FEB217AF2FF}"/>
              </a:ext>
            </a:extLst>
          </p:cNvPr>
          <p:cNvPicPr>
            <a:picLocks noChangeAspect="1"/>
          </p:cNvPicPr>
          <p:nvPr/>
        </p:nvPicPr>
        <p:blipFill>
          <a:blip r:embed="rId4"/>
          <a:stretch>
            <a:fillRect/>
          </a:stretch>
        </p:blipFill>
        <p:spPr>
          <a:xfrm>
            <a:off x="5540459" y="1398638"/>
            <a:ext cx="6525159" cy="4556113"/>
          </a:xfrm>
          <a:prstGeom prst="rect">
            <a:avLst/>
          </a:prstGeom>
        </p:spPr>
      </p:pic>
      <p:sp>
        <p:nvSpPr>
          <p:cNvPr id="11" name="テキスト ボックス 10">
            <a:extLst>
              <a:ext uri="{FF2B5EF4-FFF2-40B4-BE49-F238E27FC236}">
                <a16:creationId xmlns:a16="http://schemas.microsoft.com/office/drawing/2014/main" id="{B656A4EA-DFE2-4EAF-2051-147A54609999}"/>
              </a:ext>
            </a:extLst>
          </p:cNvPr>
          <p:cNvSpPr txBox="1"/>
          <p:nvPr/>
        </p:nvSpPr>
        <p:spPr>
          <a:xfrm>
            <a:off x="8178056" y="5954751"/>
            <a:ext cx="1144363" cy="246221"/>
          </a:xfrm>
          <a:prstGeom prst="rect">
            <a:avLst/>
          </a:prstGeom>
          <a:noFill/>
        </p:spPr>
        <p:txBody>
          <a:bodyPr wrap="square">
            <a:spAutoFit/>
          </a:bodyPr>
          <a:lstStyle/>
          <a:p>
            <a:r>
              <a:rPr lang="ja-JP" altLang="en-US" sz="1000" dirty="0">
                <a:solidFill>
                  <a:schemeClr val="bg1"/>
                </a:solidFill>
              </a:rPr>
              <a:t>（出所）</a:t>
            </a:r>
            <a:r>
              <a:rPr lang="en-US" altLang="ja-JP" sz="1000" dirty="0">
                <a:solidFill>
                  <a:schemeClr val="bg1"/>
                </a:solidFill>
              </a:rPr>
              <a:t>DX</a:t>
            </a:r>
            <a:r>
              <a:rPr lang="ja-JP" altLang="en-US" sz="1000" dirty="0">
                <a:solidFill>
                  <a:schemeClr val="bg1"/>
                </a:solidFill>
              </a:rPr>
              <a:t>ナビ</a:t>
            </a:r>
          </a:p>
        </p:txBody>
      </p:sp>
      <p:sp>
        <p:nvSpPr>
          <p:cNvPr id="12" name="テキスト ボックス 11">
            <a:extLst>
              <a:ext uri="{FF2B5EF4-FFF2-40B4-BE49-F238E27FC236}">
                <a16:creationId xmlns:a16="http://schemas.microsoft.com/office/drawing/2014/main" id="{6B8113CD-5794-ABC3-37F7-3E24402319AD}"/>
              </a:ext>
            </a:extLst>
          </p:cNvPr>
          <p:cNvSpPr txBox="1"/>
          <p:nvPr/>
        </p:nvSpPr>
        <p:spPr>
          <a:xfrm>
            <a:off x="5540459" y="1055649"/>
            <a:ext cx="6525159" cy="369332"/>
          </a:xfrm>
          <a:prstGeom prst="rect">
            <a:avLst/>
          </a:prstGeom>
          <a:no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ハイパースケールデータセンターと億円単位の電気代</a:t>
            </a:r>
          </a:p>
        </p:txBody>
      </p:sp>
      <p:sp>
        <p:nvSpPr>
          <p:cNvPr id="13" name="テキスト ボックス 12">
            <a:extLst>
              <a:ext uri="{FF2B5EF4-FFF2-40B4-BE49-F238E27FC236}">
                <a16:creationId xmlns:a16="http://schemas.microsoft.com/office/drawing/2014/main" id="{901D2CD0-1F9D-FC7D-C713-EE8636CE42BF}"/>
              </a:ext>
            </a:extLst>
          </p:cNvPr>
          <p:cNvSpPr txBox="1"/>
          <p:nvPr/>
        </p:nvSpPr>
        <p:spPr>
          <a:xfrm>
            <a:off x="67456" y="1029306"/>
            <a:ext cx="5285129" cy="369332"/>
          </a:xfrm>
          <a:prstGeom prst="rect">
            <a:avLst/>
          </a:prstGeom>
          <a:noFill/>
        </p:spPr>
        <p:txBody>
          <a:bodyPr wrap="square" rtlCol="0">
            <a:spAutoFit/>
          </a:bodyPr>
          <a:lstStyle/>
          <a:p>
            <a:pPr algn="ctr"/>
            <a:r>
              <a:rPr kumimoji="1" lang="en-US" altLang="ja-JP" dirty="0">
                <a:solidFill>
                  <a:schemeClr val="bg1"/>
                </a:solidFill>
                <a:latin typeface="BIZ UDPゴシック" panose="020B0400000000000000" pitchFamily="50" charset="-128"/>
                <a:ea typeface="BIZ UDPゴシック" panose="020B0400000000000000" pitchFamily="50" charset="-128"/>
              </a:rPr>
              <a:t>GPU</a:t>
            </a:r>
            <a:endParaRPr kumimoji="1" lang="ja-JP" altLang="en-US" dirty="0">
              <a:solidFill>
                <a:schemeClr val="bg1"/>
              </a:solidFill>
              <a:latin typeface="BIZ UDPゴシック" panose="020B0400000000000000" pitchFamily="50" charset="-128"/>
              <a:ea typeface="BIZ UDPゴシック" panose="020B0400000000000000" pitchFamily="50" charset="-128"/>
            </a:endParaRPr>
          </a:p>
        </p:txBody>
      </p:sp>
      <p:pic>
        <p:nvPicPr>
          <p:cNvPr id="8196" name="Picture 4">
            <a:extLst>
              <a:ext uri="{FF2B5EF4-FFF2-40B4-BE49-F238E27FC236}">
                <a16:creationId xmlns:a16="http://schemas.microsoft.com/office/drawing/2014/main" id="{336B3711-22E9-1D19-BAFB-04A2E791A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256" y="1398638"/>
            <a:ext cx="6531362" cy="45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39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circle(in)">
                                      <p:cBhvr>
                                        <p:cTn id="7" dur="20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0"/>
            <a:ext cx="12192000" cy="830997"/>
          </a:xfrm>
          <a:prstGeom prst="rect">
            <a:avLst/>
          </a:prstGeom>
          <a:noFill/>
        </p:spPr>
        <p:txBody>
          <a:bodyPr wrap="square" rtlCol="0">
            <a:spAutoFit/>
          </a:bodyPr>
          <a:lstStyle/>
          <a:p>
            <a:pPr algn="ctr"/>
            <a:r>
              <a:rPr lang="en-US" altLang="ja-JP"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GitHub</a:t>
            </a:r>
            <a:r>
              <a:rPr lang="ja-JP" altLang="en-US"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でエンジニアの団結を呼びかける</a:t>
            </a:r>
            <a:endParaRPr kumimoji="1" lang="en-US" altLang="ja-JP"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pic>
        <p:nvPicPr>
          <p:cNvPr id="11" name="図 10">
            <a:extLst>
              <a:ext uri="{FF2B5EF4-FFF2-40B4-BE49-F238E27FC236}">
                <a16:creationId xmlns:a16="http://schemas.microsoft.com/office/drawing/2014/main" id="{1C72334E-1C58-5A9C-A473-1B0D5A8A7494}"/>
              </a:ext>
            </a:extLst>
          </p:cNvPr>
          <p:cNvPicPr>
            <a:picLocks noChangeAspect="1"/>
          </p:cNvPicPr>
          <p:nvPr/>
        </p:nvPicPr>
        <p:blipFill>
          <a:blip r:embed="rId2"/>
          <a:stretch>
            <a:fillRect/>
          </a:stretch>
        </p:blipFill>
        <p:spPr>
          <a:xfrm>
            <a:off x="1323277" y="779306"/>
            <a:ext cx="9420157" cy="5846820"/>
          </a:xfrm>
          <a:prstGeom prst="rect">
            <a:avLst/>
          </a:prstGeom>
        </p:spPr>
      </p:pic>
      <p:sp>
        <p:nvSpPr>
          <p:cNvPr id="14" name="テキスト ボックス 13">
            <a:extLst>
              <a:ext uri="{FF2B5EF4-FFF2-40B4-BE49-F238E27FC236}">
                <a16:creationId xmlns:a16="http://schemas.microsoft.com/office/drawing/2014/main" id="{3395DEF9-B44F-02A2-5EBE-AEED694E8526}"/>
              </a:ext>
            </a:extLst>
          </p:cNvPr>
          <p:cNvSpPr txBox="1"/>
          <p:nvPr/>
        </p:nvSpPr>
        <p:spPr>
          <a:xfrm>
            <a:off x="4728117" y="6626126"/>
            <a:ext cx="2891883" cy="261610"/>
          </a:xfrm>
          <a:prstGeom prst="rect">
            <a:avLst/>
          </a:prstGeom>
          <a:noFill/>
        </p:spPr>
        <p:txBody>
          <a:bodyPr wrap="square">
            <a:spAutoFit/>
          </a:bodyPr>
          <a:lstStyle/>
          <a:p>
            <a:pPr algn="ctr"/>
            <a:r>
              <a:rPr lang="en-US" altLang="ja-JP" sz="1100" dirty="0">
                <a:solidFill>
                  <a:schemeClr val="bg1"/>
                </a:solidFill>
                <a:latin typeface="BIZ UDPゴシック" panose="020B0400000000000000" pitchFamily="50" charset="-128"/>
                <a:ea typeface="BIZ UDPゴシック" panose="020B0400000000000000" pitchFamily="50" charset="-128"/>
              </a:rPr>
              <a:t>https://github.com/lucidrains</a:t>
            </a:r>
            <a:endParaRPr lang="ja-JP" altLang="en-US" sz="11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7329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0"/>
            <a:ext cx="12192000" cy="830997"/>
          </a:xfrm>
          <a:prstGeom prst="rect">
            <a:avLst/>
          </a:prstGeom>
          <a:noFill/>
        </p:spPr>
        <p:txBody>
          <a:bodyPr wrap="square" rtlCol="0">
            <a:spAutoFit/>
          </a:bodyPr>
          <a:lstStyle/>
          <a:p>
            <a:pPr algn="ctr"/>
            <a:r>
              <a:rPr lang="ja-JP" altLang="en-US"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「連邦軍」による自律開発</a:t>
            </a:r>
            <a:endParaRPr kumimoji="1" lang="en-US" altLang="ja-JP"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pic>
        <p:nvPicPr>
          <p:cNvPr id="5" name="図 4">
            <a:extLst>
              <a:ext uri="{FF2B5EF4-FFF2-40B4-BE49-F238E27FC236}">
                <a16:creationId xmlns:a16="http://schemas.microsoft.com/office/drawing/2014/main" id="{47244BF0-0536-2F42-2282-4526AB984630}"/>
              </a:ext>
            </a:extLst>
          </p:cNvPr>
          <p:cNvPicPr>
            <a:picLocks noChangeAspect="1"/>
          </p:cNvPicPr>
          <p:nvPr/>
        </p:nvPicPr>
        <p:blipFill>
          <a:blip r:embed="rId2"/>
          <a:stretch>
            <a:fillRect/>
          </a:stretch>
        </p:blipFill>
        <p:spPr>
          <a:xfrm>
            <a:off x="4554227" y="2271771"/>
            <a:ext cx="3299450" cy="3090464"/>
          </a:xfrm>
          <a:prstGeom prst="rect">
            <a:avLst/>
          </a:prstGeom>
          <a:ln w="9525">
            <a:solidFill>
              <a:schemeClr val="bg1"/>
            </a:solidFill>
          </a:ln>
          <a:effectLst>
            <a:glow rad="139700">
              <a:schemeClr val="accent3">
                <a:satMod val="175000"/>
                <a:alpha val="40000"/>
              </a:schemeClr>
            </a:glow>
          </a:effectLst>
        </p:spPr>
      </p:pic>
      <p:sp>
        <p:nvSpPr>
          <p:cNvPr id="11" name="テキスト ボックス 10">
            <a:extLst>
              <a:ext uri="{FF2B5EF4-FFF2-40B4-BE49-F238E27FC236}">
                <a16:creationId xmlns:a16="http://schemas.microsoft.com/office/drawing/2014/main" id="{396291C1-8E1F-28DE-3AD6-5F27D7EB52E5}"/>
              </a:ext>
            </a:extLst>
          </p:cNvPr>
          <p:cNvSpPr txBox="1"/>
          <p:nvPr/>
        </p:nvSpPr>
        <p:spPr>
          <a:xfrm>
            <a:off x="8065008" y="1499616"/>
            <a:ext cx="3630168" cy="523220"/>
          </a:xfrm>
          <a:prstGeom prst="rect">
            <a:avLst/>
          </a:prstGeom>
          <a:noFill/>
        </p:spPr>
        <p:txBody>
          <a:bodyPr wrap="square" rtlCol="0">
            <a:spAutoFit/>
          </a:bodyPr>
          <a:lstStyle/>
          <a:p>
            <a:pPr algn="ctr"/>
            <a:r>
              <a:rPr kumimoji="1" lang="ja-JP" altLang="en-US" sz="2800" dirty="0">
                <a:solidFill>
                  <a:schemeClr val="bg1"/>
                </a:solidFill>
                <a:latin typeface="UD デジタル 教科書体 NK-B" panose="02020700000000000000" pitchFamily="18" charset="-128"/>
                <a:ea typeface="UD デジタル 教科書体 NK-B" panose="02020700000000000000" pitchFamily="18" charset="-128"/>
              </a:rPr>
              <a:t>新規ソフトウェア開発</a:t>
            </a:r>
          </a:p>
        </p:txBody>
      </p:sp>
      <p:sp>
        <p:nvSpPr>
          <p:cNvPr id="12" name="テキスト ボックス 11">
            <a:extLst>
              <a:ext uri="{FF2B5EF4-FFF2-40B4-BE49-F238E27FC236}">
                <a16:creationId xmlns:a16="http://schemas.microsoft.com/office/drawing/2014/main" id="{271DC45B-8AC8-023A-7332-DE37190ED9C0}"/>
              </a:ext>
            </a:extLst>
          </p:cNvPr>
          <p:cNvSpPr txBox="1"/>
          <p:nvPr/>
        </p:nvSpPr>
        <p:spPr>
          <a:xfrm>
            <a:off x="8065008" y="3555393"/>
            <a:ext cx="3630168" cy="523220"/>
          </a:xfrm>
          <a:prstGeom prst="rect">
            <a:avLst/>
          </a:prstGeom>
          <a:noFill/>
        </p:spPr>
        <p:txBody>
          <a:bodyPr wrap="square" rtlCol="0">
            <a:spAutoFit/>
          </a:bodyPr>
          <a:lstStyle/>
          <a:p>
            <a:pPr algn="ctr"/>
            <a:r>
              <a:rPr kumimoji="1" lang="ja-JP" altLang="en-US" sz="2800" dirty="0">
                <a:solidFill>
                  <a:schemeClr val="bg1"/>
                </a:solidFill>
                <a:latin typeface="UD デジタル 教科書体 NK-B" panose="02020700000000000000" pitchFamily="18" charset="-128"/>
                <a:ea typeface="UD デジタル 教科書体 NK-B" panose="02020700000000000000" pitchFamily="18" charset="-128"/>
              </a:rPr>
              <a:t>学習</a:t>
            </a:r>
            <a:r>
              <a:rPr kumimoji="1" lang="ja-JP" altLang="en-US" sz="2800" dirty="0">
                <a:solidFill>
                  <a:srgbClr val="FF0000"/>
                </a:solidFill>
                <a:highlight>
                  <a:srgbClr val="FFFF00"/>
                </a:highlight>
                <a:latin typeface="UD デジタル 教科書体 NK-B" panose="02020700000000000000" pitchFamily="18" charset="-128"/>
                <a:ea typeface="UD デジタル 教科書体 NK-B" panose="02020700000000000000" pitchFamily="18" charset="-128"/>
              </a:rPr>
              <a:t>データを集める</a:t>
            </a:r>
          </a:p>
        </p:txBody>
      </p:sp>
      <p:sp>
        <p:nvSpPr>
          <p:cNvPr id="14" name="テキスト ボックス 13">
            <a:extLst>
              <a:ext uri="{FF2B5EF4-FFF2-40B4-BE49-F238E27FC236}">
                <a16:creationId xmlns:a16="http://schemas.microsoft.com/office/drawing/2014/main" id="{E784DD74-D374-726A-C554-FA2A7C9A2F52}"/>
              </a:ext>
            </a:extLst>
          </p:cNvPr>
          <p:cNvSpPr txBox="1"/>
          <p:nvPr/>
        </p:nvSpPr>
        <p:spPr>
          <a:xfrm>
            <a:off x="8065008" y="5944296"/>
            <a:ext cx="3630168" cy="523220"/>
          </a:xfrm>
          <a:prstGeom prst="rect">
            <a:avLst/>
          </a:prstGeom>
          <a:noFill/>
        </p:spPr>
        <p:txBody>
          <a:bodyPr wrap="square" rtlCol="0">
            <a:spAutoFit/>
          </a:bodyPr>
          <a:lstStyle/>
          <a:p>
            <a:pPr algn="ctr"/>
            <a:r>
              <a:rPr kumimoji="1" lang="ja-JP" altLang="en-US" sz="2800" dirty="0">
                <a:solidFill>
                  <a:schemeClr val="bg1"/>
                </a:solidFill>
                <a:latin typeface="UD デジタル 教科書体 NK-B" panose="02020700000000000000" pitchFamily="18" charset="-128"/>
                <a:ea typeface="UD デジタル 教科書体 NK-B" panose="02020700000000000000" pitchFamily="18" charset="-128"/>
              </a:rPr>
              <a:t>資金調達・連携促進</a:t>
            </a:r>
          </a:p>
        </p:txBody>
      </p:sp>
      <p:sp>
        <p:nvSpPr>
          <p:cNvPr id="16" name="テキスト ボックス 15">
            <a:extLst>
              <a:ext uri="{FF2B5EF4-FFF2-40B4-BE49-F238E27FC236}">
                <a16:creationId xmlns:a16="http://schemas.microsoft.com/office/drawing/2014/main" id="{A8F9F32D-C32A-377A-4E5E-D926ED428411}"/>
              </a:ext>
            </a:extLst>
          </p:cNvPr>
          <p:cNvSpPr txBox="1"/>
          <p:nvPr/>
        </p:nvSpPr>
        <p:spPr>
          <a:xfrm>
            <a:off x="8065008" y="4749844"/>
            <a:ext cx="3630168" cy="523220"/>
          </a:xfrm>
          <a:prstGeom prst="rect">
            <a:avLst/>
          </a:prstGeom>
          <a:noFill/>
        </p:spPr>
        <p:txBody>
          <a:bodyPr wrap="square" rtlCol="0">
            <a:spAutoFit/>
          </a:bodyPr>
          <a:lstStyle/>
          <a:p>
            <a:pPr algn="ctr"/>
            <a:r>
              <a:rPr lang="ja-JP" altLang="en-US" sz="2800" dirty="0">
                <a:solidFill>
                  <a:schemeClr val="bg1"/>
                </a:solidFill>
                <a:latin typeface="UD デジタル 教科書体 NK-B" panose="02020700000000000000" pitchFamily="18" charset="-128"/>
                <a:ea typeface="UD デジタル 教科書体 NK-B" panose="02020700000000000000" pitchFamily="18" charset="-128"/>
              </a:rPr>
              <a:t>安価な計算リソース</a:t>
            </a:r>
            <a:endParaRPr kumimoji="1" lang="ja-JP" altLang="en-US" sz="28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F8FF35CE-64D4-B57E-C42D-121FAFD317F0}"/>
              </a:ext>
            </a:extLst>
          </p:cNvPr>
          <p:cNvSpPr txBox="1"/>
          <p:nvPr/>
        </p:nvSpPr>
        <p:spPr>
          <a:xfrm>
            <a:off x="8065008" y="2492042"/>
            <a:ext cx="3807324" cy="523220"/>
          </a:xfrm>
          <a:prstGeom prst="rect">
            <a:avLst/>
          </a:prstGeom>
          <a:noFill/>
        </p:spPr>
        <p:txBody>
          <a:bodyPr wrap="square" rtlCol="0">
            <a:spAutoFit/>
          </a:bodyPr>
          <a:lstStyle/>
          <a:p>
            <a:pPr algn="ctr"/>
            <a:r>
              <a:rPr kumimoji="1" lang="ja-JP" altLang="en-US" sz="2800" dirty="0">
                <a:solidFill>
                  <a:schemeClr val="bg1"/>
                </a:solidFill>
                <a:latin typeface="UD デジタル 教科書体 NK-B" panose="02020700000000000000" pitchFamily="18" charset="-128"/>
                <a:ea typeface="UD デジタル 教科書体 NK-B" panose="02020700000000000000" pitchFamily="18" charset="-128"/>
              </a:rPr>
              <a:t>構成管理など開発支援</a:t>
            </a:r>
          </a:p>
        </p:txBody>
      </p:sp>
      <p:pic>
        <p:nvPicPr>
          <p:cNvPr id="6" name="図 5">
            <a:extLst>
              <a:ext uri="{FF2B5EF4-FFF2-40B4-BE49-F238E27FC236}">
                <a16:creationId xmlns:a16="http://schemas.microsoft.com/office/drawing/2014/main" id="{443D7ABE-FA7E-141F-69D4-AB19F4F8B2CE}"/>
              </a:ext>
            </a:extLst>
          </p:cNvPr>
          <p:cNvPicPr>
            <a:picLocks noChangeAspect="1"/>
          </p:cNvPicPr>
          <p:nvPr/>
        </p:nvPicPr>
        <p:blipFill>
          <a:blip r:embed="rId3"/>
          <a:stretch>
            <a:fillRect/>
          </a:stretch>
        </p:blipFill>
        <p:spPr>
          <a:xfrm>
            <a:off x="159944" y="4291716"/>
            <a:ext cx="3985136" cy="2274849"/>
          </a:xfrm>
          <a:prstGeom prst="rect">
            <a:avLst/>
          </a:prstGeom>
        </p:spPr>
      </p:pic>
      <p:pic>
        <p:nvPicPr>
          <p:cNvPr id="8" name="図 7">
            <a:extLst>
              <a:ext uri="{FF2B5EF4-FFF2-40B4-BE49-F238E27FC236}">
                <a16:creationId xmlns:a16="http://schemas.microsoft.com/office/drawing/2014/main" id="{1442FE1F-406E-028E-1DE0-A2A61C57A638}"/>
              </a:ext>
            </a:extLst>
          </p:cNvPr>
          <p:cNvPicPr>
            <a:picLocks noChangeAspect="1"/>
          </p:cNvPicPr>
          <p:nvPr/>
        </p:nvPicPr>
        <p:blipFill>
          <a:blip r:embed="rId4"/>
          <a:stretch>
            <a:fillRect/>
          </a:stretch>
        </p:blipFill>
        <p:spPr>
          <a:xfrm>
            <a:off x="145507" y="1153897"/>
            <a:ext cx="3999573" cy="2274850"/>
          </a:xfrm>
          <a:prstGeom prst="rect">
            <a:avLst/>
          </a:prstGeom>
        </p:spPr>
      </p:pic>
      <p:sp>
        <p:nvSpPr>
          <p:cNvPr id="9" name="テキスト ボックス 8">
            <a:extLst>
              <a:ext uri="{FF2B5EF4-FFF2-40B4-BE49-F238E27FC236}">
                <a16:creationId xmlns:a16="http://schemas.microsoft.com/office/drawing/2014/main" id="{3830FF58-0A25-ABF9-944A-59BA16B1CD13}"/>
              </a:ext>
            </a:extLst>
          </p:cNvPr>
          <p:cNvSpPr txBox="1"/>
          <p:nvPr/>
        </p:nvSpPr>
        <p:spPr>
          <a:xfrm>
            <a:off x="1178639" y="838326"/>
            <a:ext cx="1947746" cy="369332"/>
          </a:xfrm>
          <a:prstGeom prst="rect">
            <a:avLst/>
          </a:prstGeom>
          <a:noFill/>
        </p:spPr>
        <p:txBody>
          <a:bodyPr wrap="square" rtlCol="0">
            <a:spAutoFit/>
          </a:bodyPr>
          <a:lstStyle/>
          <a:p>
            <a:pPr algn="ctr"/>
            <a:r>
              <a:rPr kumimoji="1" lang="en-US" altLang="ja-JP" dirty="0">
                <a:solidFill>
                  <a:schemeClr val="bg1"/>
                </a:solidFill>
                <a:latin typeface="Arial Rounded MT Bold" panose="020F0704030504030204" pitchFamily="34" charset="0"/>
              </a:rPr>
              <a:t>GitHub</a:t>
            </a:r>
            <a:endParaRPr kumimoji="1" lang="ja-JP" altLang="en-US" dirty="0">
              <a:solidFill>
                <a:schemeClr val="bg1"/>
              </a:solidFill>
              <a:latin typeface="Arial Rounded MT Bold" panose="020F0704030504030204" pitchFamily="34" charset="0"/>
            </a:endParaRPr>
          </a:p>
        </p:txBody>
      </p:sp>
      <p:sp>
        <p:nvSpPr>
          <p:cNvPr id="10" name="テキスト ボックス 9">
            <a:extLst>
              <a:ext uri="{FF2B5EF4-FFF2-40B4-BE49-F238E27FC236}">
                <a16:creationId xmlns:a16="http://schemas.microsoft.com/office/drawing/2014/main" id="{7E026121-2FCF-8F9C-3A32-5E3C26178C29}"/>
              </a:ext>
            </a:extLst>
          </p:cNvPr>
          <p:cNvSpPr txBox="1"/>
          <p:nvPr/>
        </p:nvSpPr>
        <p:spPr>
          <a:xfrm>
            <a:off x="1171420" y="3958183"/>
            <a:ext cx="1947746" cy="369332"/>
          </a:xfrm>
          <a:prstGeom prst="rect">
            <a:avLst/>
          </a:prstGeom>
          <a:noFill/>
        </p:spPr>
        <p:txBody>
          <a:bodyPr wrap="square" rtlCol="0">
            <a:spAutoFit/>
          </a:bodyPr>
          <a:lstStyle/>
          <a:p>
            <a:pPr algn="ctr"/>
            <a:r>
              <a:rPr kumimoji="1" lang="en-US" altLang="ja-JP" dirty="0">
                <a:solidFill>
                  <a:schemeClr val="bg1"/>
                </a:solidFill>
                <a:latin typeface="Arial Rounded MT Bold" panose="020F0704030504030204" pitchFamily="34" charset="0"/>
              </a:rPr>
              <a:t>Hugging Face</a:t>
            </a:r>
            <a:endParaRPr kumimoji="1" lang="ja-JP" altLang="en-US" dirty="0">
              <a:solidFill>
                <a:schemeClr val="bg1"/>
              </a:solidFill>
              <a:latin typeface="Arial Rounded MT Bold" panose="020F0704030504030204" pitchFamily="34" charset="0"/>
            </a:endParaRPr>
          </a:p>
        </p:txBody>
      </p:sp>
      <p:sp>
        <p:nvSpPr>
          <p:cNvPr id="15" name="テキスト ボックス 14">
            <a:extLst>
              <a:ext uri="{FF2B5EF4-FFF2-40B4-BE49-F238E27FC236}">
                <a16:creationId xmlns:a16="http://schemas.microsoft.com/office/drawing/2014/main" id="{D8157142-F4E9-322F-7DB0-AF8CDBC7F844}"/>
              </a:ext>
            </a:extLst>
          </p:cNvPr>
          <p:cNvSpPr txBox="1"/>
          <p:nvPr/>
        </p:nvSpPr>
        <p:spPr>
          <a:xfrm>
            <a:off x="796495" y="3414630"/>
            <a:ext cx="2534002" cy="261610"/>
          </a:xfrm>
          <a:prstGeom prst="rect">
            <a:avLst/>
          </a:prstGeom>
          <a:noFill/>
        </p:spPr>
        <p:txBody>
          <a:bodyPr wrap="square">
            <a:spAutoFit/>
          </a:bodyPr>
          <a:lstStyle/>
          <a:p>
            <a:pPr algn="ctr"/>
            <a:r>
              <a:rPr lang="en-US" altLang="ja-JP" sz="1100" dirty="0">
                <a:solidFill>
                  <a:schemeClr val="bg1"/>
                </a:solidFill>
                <a:latin typeface="Amasis MT Pro Medium" panose="02040604050005020304" pitchFamily="18" charset="0"/>
              </a:rPr>
              <a:t>https://github.co.jp/</a:t>
            </a:r>
            <a:endParaRPr lang="ja-JP" altLang="en-US" sz="1100" dirty="0">
              <a:solidFill>
                <a:schemeClr val="bg1"/>
              </a:solidFill>
              <a:latin typeface="Amasis MT Pro Medium" panose="02040604050005020304" pitchFamily="18" charset="0"/>
            </a:endParaRPr>
          </a:p>
        </p:txBody>
      </p:sp>
      <p:sp>
        <p:nvSpPr>
          <p:cNvPr id="17" name="テキスト ボックス 16">
            <a:extLst>
              <a:ext uri="{FF2B5EF4-FFF2-40B4-BE49-F238E27FC236}">
                <a16:creationId xmlns:a16="http://schemas.microsoft.com/office/drawing/2014/main" id="{7947D0A8-4789-9B8A-0CF0-84B1A0A7E4B1}"/>
              </a:ext>
            </a:extLst>
          </p:cNvPr>
          <p:cNvSpPr txBox="1"/>
          <p:nvPr/>
        </p:nvSpPr>
        <p:spPr>
          <a:xfrm>
            <a:off x="730062" y="6538331"/>
            <a:ext cx="2534002" cy="261610"/>
          </a:xfrm>
          <a:prstGeom prst="rect">
            <a:avLst/>
          </a:prstGeom>
          <a:noFill/>
        </p:spPr>
        <p:txBody>
          <a:bodyPr wrap="square">
            <a:spAutoFit/>
          </a:bodyPr>
          <a:lstStyle/>
          <a:p>
            <a:pPr algn="ctr"/>
            <a:r>
              <a:rPr lang="en-US" altLang="ja-JP" sz="1100" dirty="0">
                <a:solidFill>
                  <a:schemeClr val="bg1"/>
                </a:solidFill>
                <a:latin typeface="Amasis MT Pro Medium" panose="02040604050005020304" pitchFamily="18" charset="0"/>
              </a:rPr>
              <a:t>https://huggingface.co/</a:t>
            </a:r>
            <a:endParaRPr lang="ja-JP" altLang="en-US" sz="1100" dirty="0">
              <a:solidFill>
                <a:schemeClr val="bg1"/>
              </a:solidFill>
              <a:latin typeface="Amasis MT Pro Medium" panose="02040604050005020304" pitchFamily="18" charset="0"/>
            </a:endParaRPr>
          </a:p>
        </p:txBody>
      </p:sp>
      <p:sp>
        <p:nvSpPr>
          <p:cNvPr id="18" name="テキスト ボックス 17">
            <a:extLst>
              <a:ext uri="{FF2B5EF4-FFF2-40B4-BE49-F238E27FC236}">
                <a16:creationId xmlns:a16="http://schemas.microsoft.com/office/drawing/2014/main" id="{C530EB5A-4C63-7AEB-6E34-6589CF4714F8}"/>
              </a:ext>
            </a:extLst>
          </p:cNvPr>
          <p:cNvSpPr txBox="1"/>
          <p:nvPr/>
        </p:nvSpPr>
        <p:spPr>
          <a:xfrm>
            <a:off x="4936951" y="5387549"/>
            <a:ext cx="2534002" cy="261610"/>
          </a:xfrm>
          <a:prstGeom prst="rect">
            <a:avLst/>
          </a:prstGeom>
          <a:noFill/>
        </p:spPr>
        <p:txBody>
          <a:bodyPr wrap="square">
            <a:spAutoFit/>
          </a:bodyPr>
          <a:lstStyle/>
          <a:p>
            <a:pPr algn="ctr"/>
            <a:r>
              <a:rPr lang="en-US" altLang="ja-JP" sz="1100" dirty="0">
                <a:solidFill>
                  <a:schemeClr val="bg1"/>
                </a:solidFill>
                <a:latin typeface="Amasis MT Pro Medium" panose="02040604050005020304" pitchFamily="18" charset="0"/>
              </a:rPr>
              <a:t>https://laion.ai/</a:t>
            </a:r>
            <a:endParaRPr lang="ja-JP" altLang="en-US" sz="1100" dirty="0">
              <a:solidFill>
                <a:schemeClr val="bg1"/>
              </a:solidFill>
              <a:latin typeface="Amasis MT Pro Medium" panose="02040604050005020304" pitchFamily="18" charset="0"/>
            </a:endParaRPr>
          </a:p>
        </p:txBody>
      </p:sp>
      <p:sp>
        <p:nvSpPr>
          <p:cNvPr id="20" name="テキスト ボックス 19">
            <a:extLst>
              <a:ext uri="{FF2B5EF4-FFF2-40B4-BE49-F238E27FC236}">
                <a16:creationId xmlns:a16="http://schemas.microsoft.com/office/drawing/2014/main" id="{94D492C5-AF3E-58E5-1346-F62159DCECB6}"/>
              </a:ext>
            </a:extLst>
          </p:cNvPr>
          <p:cNvSpPr txBox="1"/>
          <p:nvPr/>
        </p:nvSpPr>
        <p:spPr>
          <a:xfrm rot="20953051">
            <a:off x="4435238" y="1173796"/>
            <a:ext cx="3792445" cy="584775"/>
          </a:xfrm>
          <a:prstGeom prst="rect">
            <a:avLst/>
          </a:prstGeom>
          <a:solidFill>
            <a:schemeClr val="bg2"/>
          </a:solidFill>
        </p:spPr>
        <p:txBody>
          <a:bodyPr wrap="square">
            <a:spAutoFit/>
          </a:bodyPr>
          <a:lstStyle/>
          <a:p>
            <a:pPr algn="ctr"/>
            <a:r>
              <a:rPr lang="en-US" altLang="ja-JP" sz="1600" b="0" i="0" dirty="0">
                <a:solidFill>
                  <a:srgbClr val="FF0000"/>
                </a:solidFill>
                <a:effectLst/>
                <a:latin typeface="Verdana Pro Cond Black" panose="020B0A06030504040204" pitchFamily="34" charset="0"/>
                <a:ea typeface="Nirmala UI Semilight" panose="020B0402040204020203" pitchFamily="34" charset="0"/>
                <a:cs typeface="Nirmala UI Semilight" panose="020B0402040204020203" pitchFamily="34" charset="0"/>
              </a:rPr>
              <a:t>TRULY OPEN AI. 100% NON-PROFIT. 100% FREE.</a:t>
            </a:r>
            <a:endParaRPr lang="ja-JP" altLang="en-US" sz="1600" dirty="0">
              <a:solidFill>
                <a:srgbClr val="FF0000"/>
              </a:solidFill>
              <a:latin typeface="Verdana Pro Cond Black" panose="020B0A06030504040204" pitchFamily="34" charset="0"/>
              <a:cs typeface="Nirmala UI Semilight" panose="020B0402040204020203" pitchFamily="34" charset="0"/>
            </a:endParaRPr>
          </a:p>
        </p:txBody>
      </p:sp>
      <p:sp>
        <p:nvSpPr>
          <p:cNvPr id="4" name="テキスト ボックス 3">
            <a:extLst>
              <a:ext uri="{FF2B5EF4-FFF2-40B4-BE49-F238E27FC236}">
                <a16:creationId xmlns:a16="http://schemas.microsoft.com/office/drawing/2014/main" id="{23224061-FEED-2261-E17B-8357226B9177}"/>
              </a:ext>
            </a:extLst>
          </p:cNvPr>
          <p:cNvSpPr txBox="1"/>
          <p:nvPr/>
        </p:nvSpPr>
        <p:spPr>
          <a:xfrm>
            <a:off x="4457604" y="5830445"/>
            <a:ext cx="3492696" cy="707886"/>
          </a:xfrm>
          <a:prstGeom prst="rect">
            <a:avLst/>
          </a:prstGeom>
          <a:solidFill>
            <a:schemeClr val="accent6">
              <a:lumMod val="60000"/>
              <a:lumOff val="40000"/>
            </a:schemeClr>
          </a:solidFill>
        </p:spPr>
        <p:txBody>
          <a:bodyPr wrap="square" rtlCol="0">
            <a:spAutoFit/>
          </a:bodyPr>
          <a:lstStyle/>
          <a:p>
            <a:pPr algn="ctr"/>
            <a:r>
              <a:rPr kumimoji="1" lang="ja-JP" altLang="en-US" sz="2000" b="1" dirty="0">
                <a:solidFill>
                  <a:srgbClr val="FF0000"/>
                </a:solidFill>
                <a:latin typeface="BIZ UDPゴシック" panose="020B0400000000000000" pitchFamily="50" charset="-128"/>
                <a:ea typeface="BIZ UDPゴシック" panose="020B0400000000000000" pitchFamily="50" charset="-128"/>
              </a:rPr>
              <a:t>プラットフォームを組成し</a:t>
            </a:r>
            <a:endParaRPr kumimoji="1" lang="en-US" altLang="ja-JP" sz="2000" b="1" dirty="0">
              <a:solidFill>
                <a:srgbClr val="FF0000"/>
              </a:solidFill>
              <a:latin typeface="BIZ UDPゴシック" panose="020B0400000000000000" pitchFamily="50" charset="-128"/>
              <a:ea typeface="BIZ UDPゴシック" panose="020B0400000000000000" pitchFamily="50" charset="-128"/>
            </a:endParaRPr>
          </a:p>
          <a:p>
            <a:pPr algn="ctr"/>
            <a:r>
              <a:rPr kumimoji="1" lang="ja-JP" altLang="en-US" sz="2000" b="1" dirty="0">
                <a:solidFill>
                  <a:srgbClr val="FF0000"/>
                </a:solidFill>
                <a:latin typeface="BIZ UDPゴシック" panose="020B0400000000000000" pitchFamily="50" charset="-128"/>
                <a:ea typeface="BIZ UDPゴシック" panose="020B0400000000000000" pitchFamily="50" charset="-128"/>
              </a:rPr>
              <a:t>データを世界中から集める！</a:t>
            </a:r>
          </a:p>
        </p:txBody>
      </p:sp>
    </p:spTree>
    <p:extLst>
      <p:ext uri="{BB962C8B-B14F-4D97-AF65-F5344CB8AC3E}">
        <p14:creationId xmlns:p14="http://schemas.microsoft.com/office/powerpoint/2010/main" val="3541412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0"/>
            <a:ext cx="12192000" cy="830997"/>
          </a:xfrm>
          <a:prstGeom prst="rect">
            <a:avLst/>
          </a:prstGeom>
          <a:noFill/>
        </p:spPr>
        <p:txBody>
          <a:bodyPr wrap="square" rtlCol="0">
            <a:spAutoFit/>
          </a:bodyPr>
          <a:lstStyle/>
          <a:p>
            <a:pPr algn="ctr"/>
            <a:r>
              <a:rPr lang="ja-JP" altLang="en-US"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「拡散モデル」などイノベーション</a:t>
            </a:r>
            <a:r>
              <a:rPr lang="ja-JP" altLang="en-US" sz="4800" dirty="0">
                <a:solidFill>
                  <a:srgbClr val="FF0000"/>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爆発</a:t>
            </a:r>
            <a:endParaRPr kumimoji="1" lang="en-US" altLang="ja-JP" sz="4800" dirty="0">
              <a:solidFill>
                <a:srgbClr val="FF0000"/>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pic>
        <p:nvPicPr>
          <p:cNvPr id="7170" name="Picture 2">
            <a:extLst>
              <a:ext uri="{FF2B5EF4-FFF2-40B4-BE49-F238E27FC236}">
                <a16:creationId xmlns:a16="http://schemas.microsoft.com/office/drawing/2014/main" id="{8678D8CD-4D42-F70B-17B1-0834FA895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54" y="735500"/>
            <a:ext cx="10646291" cy="598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732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0"/>
            <a:ext cx="12192000" cy="830997"/>
          </a:xfrm>
          <a:prstGeom prst="rect">
            <a:avLst/>
          </a:prstGeom>
          <a:noFill/>
        </p:spPr>
        <p:txBody>
          <a:bodyPr wrap="square" rtlCol="0">
            <a:spAutoFit/>
          </a:bodyPr>
          <a:lstStyle/>
          <a:p>
            <a:pPr algn="ctr"/>
            <a:r>
              <a:rPr lang="ja-JP" altLang="en-US"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大規模言語モデルのイノベーション</a:t>
            </a:r>
            <a:r>
              <a:rPr lang="ja-JP" altLang="en-US" sz="4800" dirty="0">
                <a:solidFill>
                  <a:srgbClr val="FF0000"/>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爆発</a:t>
            </a:r>
            <a:endParaRPr kumimoji="1" lang="en-US" altLang="ja-JP" sz="4800" dirty="0">
              <a:solidFill>
                <a:srgbClr val="FF0000"/>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pic>
        <p:nvPicPr>
          <p:cNvPr id="8194" name="Picture 2">
            <a:extLst>
              <a:ext uri="{FF2B5EF4-FFF2-40B4-BE49-F238E27FC236}">
                <a16:creationId xmlns:a16="http://schemas.microsoft.com/office/drawing/2014/main" id="{04A526BB-FC2D-9BE4-ACDD-C25927B6B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51" y="710822"/>
            <a:ext cx="10928316" cy="6147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215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0"/>
            <a:ext cx="12192000" cy="830997"/>
          </a:xfrm>
          <a:prstGeom prst="rect">
            <a:avLst/>
          </a:prstGeom>
          <a:noFill/>
        </p:spPr>
        <p:txBody>
          <a:bodyPr wrap="square" rtlCol="0">
            <a:spAutoFit/>
          </a:bodyPr>
          <a:lstStyle/>
          <a:p>
            <a:pPr algn="ctr"/>
            <a:r>
              <a:rPr lang="ja-JP" altLang="en-US"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イノベーション</a:t>
            </a:r>
            <a:r>
              <a:rPr lang="ja-JP" altLang="en-US" sz="4800" dirty="0">
                <a:solidFill>
                  <a:srgbClr val="FF0000"/>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爆発</a:t>
            </a:r>
            <a:r>
              <a:rPr lang="ja-JP" altLang="en-US"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を確認する</a:t>
            </a:r>
            <a:endParaRPr kumimoji="1" lang="en-US" altLang="ja-JP"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pic>
        <p:nvPicPr>
          <p:cNvPr id="4" name="図 3">
            <a:extLst>
              <a:ext uri="{FF2B5EF4-FFF2-40B4-BE49-F238E27FC236}">
                <a16:creationId xmlns:a16="http://schemas.microsoft.com/office/drawing/2014/main" id="{0268396C-A961-EB75-892F-DB525574AB08}"/>
              </a:ext>
            </a:extLst>
          </p:cNvPr>
          <p:cNvPicPr>
            <a:picLocks noChangeAspect="1"/>
          </p:cNvPicPr>
          <p:nvPr/>
        </p:nvPicPr>
        <p:blipFill>
          <a:blip r:embed="rId2"/>
          <a:stretch>
            <a:fillRect/>
          </a:stretch>
        </p:blipFill>
        <p:spPr>
          <a:xfrm>
            <a:off x="594731" y="732766"/>
            <a:ext cx="10705171" cy="5985955"/>
          </a:xfrm>
          <a:prstGeom prst="rect">
            <a:avLst/>
          </a:prstGeom>
        </p:spPr>
      </p:pic>
      <p:sp>
        <p:nvSpPr>
          <p:cNvPr id="5" name="四角形: 角を丸くする 4">
            <a:extLst>
              <a:ext uri="{FF2B5EF4-FFF2-40B4-BE49-F238E27FC236}">
                <a16:creationId xmlns:a16="http://schemas.microsoft.com/office/drawing/2014/main" id="{65D082BE-D401-7B1C-B717-8AE7B09553C4}"/>
              </a:ext>
            </a:extLst>
          </p:cNvPr>
          <p:cNvSpPr/>
          <p:nvPr/>
        </p:nvSpPr>
        <p:spPr>
          <a:xfrm>
            <a:off x="2215376" y="6266985"/>
            <a:ext cx="981307" cy="170985"/>
          </a:xfrm>
          <a:prstGeom prst="roundRect">
            <a:avLst>
              <a:gd name="adj" fmla="val 50000"/>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45DC97E2-F7B9-1606-0ACE-3AEDFDA1C012}"/>
              </a:ext>
            </a:extLst>
          </p:cNvPr>
          <p:cNvCxnSpPr>
            <a:cxnSpLocks/>
            <a:stCxn id="10" idx="1"/>
          </p:cNvCxnSpPr>
          <p:nvPr/>
        </p:nvCxnSpPr>
        <p:spPr>
          <a:xfrm flipH="1">
            <a:off x="3122341" y="3925230"/>
            <a:ext cx="2653992" cy="234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0D236AB-72F6-E843-8817-4A1B6EE2A814}"/>
              </a:ext>
            </a:extLst>
          </p:cNvPr>
          <p:cNvSpPr txBox="1"/>
          <p:nvPr/>
        </p:nvSpPr>
        <p:spPr>
          <a:xfrm>
            <a:off x="5776333" y="3739376"/>
            <a:ext cx="3248722" cy="371707"/>
          </a:xfrm>
          <a:prstGeom prst="rect">
            <a:avLst/>
          </a:prstGeom>
          <a:solidFill>
            <a:srgbClr val="FFC000"/>
          </a:solidFill>
        </p:spPr>
        <p:txBody>
          <a:bodyPr wrap="square" rtlCol="0">
            <a:spAutoFit/>
          </a:bodyPr>
          <a:lstStyle/>
          <a:p>
            <a:r>
              <a:rPr kumimoji="1" lang="ja-JP" altLang="en-US" dirty="0">
                <a:solidFill>
                  <a:srgbClr val="C00000"/>
                </a:solidFill>
                <a:latin typeface="BIZ UDPゴシック" panose="020B0400000000000000" pitchFamily="50" charset="-128"/>
                <a:ea typeface="BIZ UDPゴシック" panose="020B0400000000000000" pitchFamily="50" charset="-128"/>
              </a:rPr>
              <a:t>営業日は常にココをチェック！</a:t>
            </a:r>
          </a:p>
        </p:txBody>
      </p:sp>
      <p:sp>
        <p:nvSpPr>
          <p:cNvPr id="15" name="テキスト ボックス 14">
            <a:extLst>
              <a:ext uri="{FF2B5EF4-FFF2-40B4-BE49-F238E27FC236}">
                <a16:creationId xmlns:a16="http://schemas.microsoft.com/office/drawing/2014/main" id="{5CB0D365-031A-0D44-4203-53242DD96872}"/>
              </a:ext>
            </a:extLst>
          </p:cNvPr>
          <p:cNvSpPr txBox="1"/>
          <p:nvPr/>
        </p:nvSpPr>
        <p:spPr>
          <a:xfrm>
            <a:off x="527824" y="415498"/>
            <a:ext cx="2252546" cy="307777"/>
          </a:xfrm>
          <a:prstGeom prst="rect">
            <a:avLst/>
          </a:prstGeom>
          <a:noFill/>
        </p:spPr>
        <p:txBody>
          <a:bodyPr wrap="square">
            <a:spAutoFit/>
          </a:bodyPr>
          <a:lstStyle/>
          <a:p>
            <a:r>
              <a:rPr lang="en-US" altLang="ja-JP" sz="1400" dirty="0">
                <a:solidFill>
                  <a:schemeClr val="bg1"/>
                </a:solidFill>
                <a:latin typeface="BIZ UDPゴシック" panose="020B0400000000000000" pitchFamily="50" charset="-128"/>
                <a:ea typeface="BIZ UDPゴシック" panose="020B0400000000000000" pitchFamily="50" charset="-128"/>
              </a:rPr>
              <a:t>https://arxiv.org/</a:t>
            </a:r>
            <a:endParaRPr lang="ja-JP" altLang="en-US" sz="1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3640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イノベーション爆発の成果：</a:t>
            </a:r>
            <a:r>
              <a:rPr lang="en-US" altLang="ja-JP" sz="2400" b="1" i="0" dirty="0">
                <a:solidFill>
                  <a:schemeClr val="bg1"/>
                </a:solidFill>
                <a:effectLst/>
                <a:latin typeface="BIZ UDPゴシック" panose="020B0400000000000000" pitchFamily="50" charset="-128"/>
                <a:ea typeface="BIZ UDPゴシック" panose="020B0400000000000000" pitchFamily="50" charset="-128"/>
              </a:rPr>
              <a:t>RF Diffusion</a:t>
            </a:r>
            <a:r>
              <a:rPr lang="ja-JP" altLang="en-US" sz="2400" b="1" i="0" dirty="0">
                <a:solidFill>
                  <a:schemeClr val="bg1"/>
                </a:solidFill>
                <a:effectLst/>
                <a:latin typeface="BIZ UDPゴシック" panose="020B0400000000000000" pitchFamily="50" charset="-128"/>
                <a:ea typeface="BIZ UDPゴシック" panose="020B0400000000000000" pitchFamily="50" charset="-128"/>
              </a:rPr>
              <a:t>による</a:t>
            </a:r>
            <a:r>
              <a:rPr kumimoji="1" lang="ja-JP" altLang="en-US" sz="2400" b="1" dirty="0">
                <a:solidFill>
                  <a:schemeClr val="bg1"/>
                </a:solidFill>
                <a:latin typeface="BIZ UDPゴシック" panose="020B0400000000000000" pitchFamily="50" charset="-128"/>
                <a:ea typeface="BIZ UDPゴシック" panose="020B0400000000000000" pitchFamily="50" charset="-128"/>
              </a:rPr>
              <a:t>デザイナー・プロテイン</a:t>
            </a:r>
          </a:p>
        </p:txBody>
      </p:sp>
      <p:pic>
        <p:nvPicPr>
          <p:cNvPr id="6146" name="Picture 2">
            <a:extLst>
              <a:ext uri="{FF2B5EF4-FFF2-40B4-BE49-F238E27FC236}">
                <a16:creationId xmlns:a16="http://schemas.microsoft.com/office/drawing/2014/main" id="{B09EAA00-F9B2-7DC5-4DF3-1D066E073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071" y="749300"/>
            <a:ext cx="6844016" cy="59465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1A070C28-30CB-5EFF-B217-E4AC3DEA95E8}"/>
              </a:ext>
            </a:extLst>
          </p:cNvPr>
          <p:cNvPicPr>
            <a:picLocks noChangeAspect="1"/>
          </p:cNvPicPr>
          <p:nvPr/>
        </p:nvPicPr>
        <p:blipFill>
          <a:blip r:embed="rId3"/>
          <a:stretch>
            <a:fillRect/>
          </a:stretch>
        </p:blipFill>
        <p:spPr>
          <a:xfrm>
            <a:off x="137913" y="596607"/>
            <a:ext cx="5225086" cy="5038476"/>
          </a:xfrm>
          <a:prstGeom prst="rect">
            <a:avLst/>
          </a:prstGeom>
        </p:spPr>
      </p:pic>
      <p:sp>
        <p:nvSpPr>
          <p:cNvPr id="3" name="テキスト ボックス 2">
            <a:extLst>
              <a:ext uri="{FF2B5EF4-FFF2-40B4-BE49-F238E27FC236}">
                <a16:creationId xmlns:a16="http://schemas.microsoft.com/office/drawing/2014/main" id="{604C3739-CB5E-8668-AF05-435B3DD7417D}"/>
              </a:ext>
            </a:extLst>
          </p:cNvPr>
          <p:cNvSpPr txBox="1"/>
          <p:nvPr/>
        </p:nvSpPr>
        <p:spPr>
          <a:xfrm rot="212206">
            <a:off x="337350" y="5930283"/>
            <a:ext cx="5628443" cy="646331"/>
          </a:xfrm>
          <a:prstGeom prst="rect">
            <a:avLst/>
          </a:prstGeom>
          <a:noFill/>
        </p:spPr>
        <p:txBody>
          <a:bodyPr wrap="square" rtlCol="0">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rPr>
              <a:t>拡散モデルという技術革新</a:t>
            </a:r>
          </a:p>
        </p:txBody>
      </p:sp>
    </p:spTree>
    <p:extLst>
      <p:ext uri="{BB962C8B-B14F-4D97-AF65-F5344CB8AC3E}">
        <p14:creationId xmlns:p14="http://schemas.microsoft.com/office/powerpoint/2010/main" val="121074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192000" cy="6857999"/>
            <a:chOff x="-6081" y="-1"/>
            <a:chExt cx="8999538" cy="5400675"/>
          </a:xfrm>
          <a:solidFill>
            <a:schemeClr val="accent5">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20871" y="428079"/>
              <a:ext cx="8972586" cy="4544514"/>
            </a:xfrm>
            <a:prstGeom prst="rect">
              <a:avLst/>
            </a:prstGeom>
            <a:grpFill/>
            <a:effectLst/>
          </p:spPr>
          <p:txBody>
            <a:bodyPr wrap="square" rtlCol="0">
              <a:spAutoFit/>
            </a:bodyPr>
            <a:lstStyle/>
            <a:p>
              <a:pPr algn="ctr"/>
              <a:r>
                <a:rPr lang="ja-JP" altLang="en-US" sz="88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お昼休みの</a:t>
              </a:r>
              <a:r>
                <a:rPr lang="en-US" altLang="ja-JP" sz="115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30</a:t>
              </a:r>
              <a:r>
                <a:rPr lang="ja-JP" altLang="en-US" sz="115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分</a:t>
              </a:r>
              <a:endParaRPr lang="en-US" altLang="ja-JP" sz="8800" dirty="0">
                <a:ln w="19050">
                  <a:solidFill>
                    <a:schemeClr val="bg1">
                      <a:lumMod val="95000"/>
                    </a:schemeClr>
                  </a:solidFill>
                </a:ln>
                <a:solidFill>
                  <a:srgbClr val="C0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8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お時間を頂きます。</a:t>
              </a:r>
              <a:endParaRPr lang="en-US" altLang="ja-JP" sz="8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endParaRPr lang="en-US" altLang="ja-JP" sz="48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肩の力を抜いて</a:t>
              </a:r>
              <a:r>
                <a:rPr lang="ja-JP" altLang="en-US" sz="6600" dirty="0">
                  <a:ln w="19050">
                    <a:solidFill>
                      <a:schemeClr val="bg1">
                        <a:lumMod val="95000"/>
                      </a:schemeClr>
                    </a:solidFill>
                  </a:ln>
                  <a:solidFill>
                    <a:srgbClr val="FFC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ゆるり</a:t>
              </a: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と</a:t>
              </a:r>
              <a:endParaRPr lang="en-US" altLang="ja-JP"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a:p>
              <a:pPr algn="ctr"/>
              <a:r>
                <a:rPr lang="ja-JP" altLang="en-US" sz="6000" dirty="0">
                  <a:ln w="19050">
                    <a:solidFill>
                      <a:schemeClr val="bg1">
                        <a:lumMod val="95000"/>
                      </a:schemeClr>
                    </a:solidFill>
                  </a:ln>
                  <a:solidFill>
                    <a:schemeClr val="bg1"/>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お聴きください～</a:t>
              </a:r>
            </a:p>
          </p:txBody>
        </p:sp>
      </p:grpSp>
    </p:spTree>
    <p:extLst>
      <p:ext uri="{BB962C8B-B14F-4D97-AF65-F5344CB8AC3E}">
        <p14:creationId xmlns:p14="http://schemas.microsoft.com/office/powerpoint/2010/main" val="145363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1428"/>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生成</a:t>
            </a:r>
            <a:r>
              <a:rPr kumimoji="1" lang="en-US" altLang="ja-JP" sz="2400" dirty="0">
                <a:solidFill>
                  <a:schemeClr val="bg1"/>
                </a:solidFill>
                <a:latin typeface="BIZ UDPゴシック" panose="020B0400000000000000" pitchFamily="50" charset="-128"/>
                <a:ea typeface="BIZ UDPゴシック" panose="020B0400000000000000" pitchFamily="50" charset="-128"/>
              </a:rPr>
              <a:t>AI</a:t>
            </a:r>
            <a:r>
              <a:rPr kumimoji="1" lang="ja-JP" altLang="en-US" sz="2400" dirty="0">
                <a:solidFill>
                  <a:schemeClr val="bg1"/>
                </a:solidFill>
                <a:latin typeface="BIZ UDPゴシック" panose="020B0400000000000000" pitchFamily="50" charset="-128"/>
                <a:ea typeface="BIZ UDPゴシック" panose="020B0400000000000000" pitchFamily="50" charset="-128"/>
              </a:rPr>
              <a:t>の学習データに問題のある画像が・・・</a:t>
            </a:r>
            <a:r>
              <a:rPr kumimoji="1" lang="en-US" altLang="ja-JP" sz="1100" dirty="0">
                <a:solidFill>
                  <a:schemeClr val="bg1"/>
                </a:solidFill>
                <a:latin typeface="BIZ UDPゴシック" panose="020B0400000000000000" pitchFamily="50" charset="-128"/>
                <a:ea typeface="BIZ UDPゴシック" panose="020B0400000000000000" pitchFamily="50" charset="-128"/>
              </a:rPr>
              <a:t>2023</a:t>
            </a:r>
            <a:r>
              <a:rPr kumimoji="1" lang="ja-JP" altLang="en-US" sz="1100" dirty="0">
                <a:solidFill>
                  <a:schemeClr val="bg1"/>
                </a:solidFill>
                <a:latin typeface="BIZ UDPゴシック" panose="020B0400000000000000" pitchFamily="50" charset="-128"/>
                <a:ea typeface="BIZ UDPゴシック" panose="020B0400000000000000" pitchFamily="50" charset="-128"/>
              </a:rPr>
              <a:t>年</a:t>
            </a:r>
            <a:r>
              <a:rPr kumimoji="1" lang="en-US" altLang="ja-JP" sz="1100" dirty="0">
                <a:solidFill>
                  <a:schemeClr val="bg1"/>
                </a:solidFill>
                <a:latin typeface="BIZ UDPゴシック" panose="020B0400000000000000" pitchFamily="50" charset="-128"/>
                <a:ea typeface="BIZ UDPゴシック" panose="020B0400000000000000" pitchFamily="50" charset="-128"/>
              </a:rPr>
              <a:t>12</a:t>
            </a:r>
            <a:r>
              <a:rPr kumimoji="1" lang="ja-JP" altLang="en-US" sz="1100" dirty="0">
                <a:solidFill>
                  <a:schemeClr val="bg1"/>
                </a:solidFill>
                <a:latin typeface="BIZ UDPゴシック" panose="020B0400000000000000" pitchFamily="50" charset="-128"/>
                <a:ea typeface="BIZ UDPゴシック" panose="020B0400000000000000" pitchFamily="50" charset="-128"/>
              </a:rPr>
              <a:t>月</a:t>
            </a:r>
            <a:r>
              <a:rPr kumimoji="1" lang="en-US" altLang="ja-JP" sz="1100" dirty="0">
                <a:solidFill>
                  <a:schemeClr val="bg1"/>
                </a:solidFill>
                <a:latin typeface="BIZ UDPゴシック" panose="020B0400000000000000" pitchFamily="50" charset="-128"/>
                <a:ea typeface="BIZ UDPゴシック" panose="020B0400000000000000" pitchFamily="50" charset="-128"/>
              </a:rPr>
              <a:t>21</a:t>
            </a:r>
            <a:r>
              <a:rPr kumimoji="1" lang="ja-JP" altLang="en-US" sz="1100" dirty="0">
                <a:solidFill>
                  <a:schemeClr val="bg1"/>
                </a:solidFill>
                <a:latin typeface="BIZ UDPゴシック" panose="020B0400000000000000" pitchFamily="50" charset="-128"/>
                <a:ea typeface="BIZ UDPゴシック" panose="020B0400000000000000" pitchFamily="50" charset="-128"/>
              </a:rPr>
              <a:t>日木曜日</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401467D6-4A3F-7C55-9836-57349279E2BD}"/>
              </a:ext>
            </a:extLst>
          </p:cNvPr>
          <p:cNvPicPr>
            <a:picLocks noChangeAspect="1"/>
          </p:cNvPicPr>
          <p:nvPr/>
        </p:nvPicPr>
        <p:blipFill>
          <a:blip r:embed="rId2"/>
          <a:stretch>
            <a:fillRect/>
          </a:stretch>
        </p:blipFill>
        <p:spPr>
          <a:xfrm>
            <a:off x="2329126" y="514623"/>
            <a:ext cx="7466626" cy="6343377"/>
          </a:xfrm>
          <a:prstGeom prst="rect">
            <a:avLst/>
          </a:prstGeom>
        </p:spPr>
      </p:pic>
    </p:spTree>
    <p:extLst>
      <p:ext uri="{BB962C8B-B14F-4D97-AF65-F5344CB8AC3E}">
        <p14:creationId xmlns:p14="http://schemas.microsoft.com/office/powerpoint/2010/main" val="962856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614670"/>
            <a:ext cx="12192000" cy="1508105"/>
          </a:xfrm>
          <a:prstGeom prst="rect">
            <a:avLst/>
          </a:prstGeom>
          <a:noFill/>
        </p:spPr>
        <p:txBody>
          <a:bodyPr wrap="square" rtlCol="0">
            <a:spAutoFit/>
          </a:bodyPr>
          <a:lstStyle/>
          <a:p>
            <a:pPr algn="ctr"/>
            <a:r>
              <a:rPr lang="en-US" altLang="ja-JP" sz="9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Open Source Pharma</a:t>
            </a:r>
            <a:endParaRPr kumimoji="1" lang="en-US" altLang="ja-JP" sz="9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テキスト ボックス 3">
            <a:extLst>
              <a:ext uri="{FF2B5EF4-FFF2-40B4-BE49-F238E27FC236}">
                <a16:creationId xmlns:a16="http://schemas.microsoft.com/office/drawing/2014/main" id="{45FB9644-0116-10E6-85AC-C1B826C646D8}"/>
              </a:ext>
            </a:extLst>
          </p:cNvPr>
          <p:cNvSpPr txBox="1"/>
          <p:nvPr/>
        </p:nvSpPr>
        <p:spPr>
          <a:xfrm rot="20878936">
            <a:off x="3122427" y="1423434"/>
            <a:ext cx="6471684" cy="523220"/>
          </a:xfrm>
          <a:prstGeom prst="rect">
            <a:avLst/>
          </a:prstGeom>
          <a:noFill/>
        </p:spPr>
        <p:txBody>
          <a:bodyPr wrap="square">
            <a:spAutoFit/>
          </a:bodyPr>
          <a:lstStyle/>
          <a:p>
            <a:pPr algn="ctr"/>
            <a:r>
              <a:rPr lang="en-US" altLang="ja-JP" sz="2800" i="0" dirty="0">
                <a:solidFill>
                  <a:schemeClr val="bg1"/>
                </a:solidFill>
                <a:effectLst/>
                <a:latin typeface="Baskerville Old Face" panose="02020602080505020303" pitchFamily="18" charset="0"/>
              </a:rPr>
              <a:t>Open Source Pharma is </a:t>
            </a:r>
            <a:r>
              <a:rPr lang="en-US" altLang="ja-JP" sz="2800" b="1" i="1" dirty="0">
                <a:solidFill>
                  <a:srgbClr val="FF0000"/>
                </a:solidFill>
                <a:effectLst>
                  <a:outerShdw blurRad="38100" dist="38100" dir="2700000" algn="tl">
                    <a:srgbClr val="000000">
                      <a:alpha val="43137"/>
                    </a:srgbClr>
                  </a:outerShdw>
                </a:effectLst>
                <a:latin typeface="Baskerville Old Face" panose="02020602080505020303" pitchFamily="18" charset="0"/>
              </a:rPr>
              <a:t>Linux</a:t>
            </a:r>
            <a:r>
              <a:rPr lang="en-US" altLang="ja-JP" sz="2800" i="1" dirty="0">
                <a:solidFill>
                  <a:schemeClr val="bg1"/>
                </a:solidFill>
                <a:effectLst/>
                <a:latin typeface="Baskerville Old Face" panose="02020602080505020303" pitchFamily="18" charset="0"/>
              </a:rPr>
              <a:t> for Drugs.</a:t>
            </a:r>
            <a:endParaRPr lang="ja-JP" altLang="en-US" sz="28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727226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a:latin typeface="Arial Rounded MT Bold" panose="020F0704030504030204" pitchFamily="34" charset="0"/>
                <a:ea typeface="BIZ UDPゴシック" panose="020B0400000000000000" pitchFamily="50" charset="-128"/>
              </a:rPr>
              <a:t>Open Source Pharma</a:t>
            </a:r>
          </a:p>
          <a:p>
            <a:pPr algn="ctr"/>
            <a:r>
              <a:rPr kumimoji="1" lang="ja-JP" altLang="en-US" sz="6600" dirty="0">
                <a:latin typeface="Arial Rounded MT Bold" panose="020F0704030504030204" pitchFamily="34" charset="0"/>
                <a:ea typeface="BIZ UDPゴシック" panose="020B0400000000000000" pitchFamily="50" charset="-128"/>
              </a:rPr>
              <a:t>創薬の民主化の必要性</a:t>
            </a:r>
          </a:p>
        </p:txBody>
      </p:sp>
    </p:spTree>
    <p:extLst>
      <p:ext uri="{BB962C8B-B14F-4D97-AF65-F5344CB8AC3E}">
        <p14:creationId xmlns:p14="http://schemas.microsoft.com/office/powerpoint/2010/main" val="529190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4408036E-3AD5-0CAB-A67E-1D96E61389F0}"/>
              </a:ext>
            </a:extLst>
          </p:cNvPr>
          <p:cNvPicPr>
            <a:picLocks noChangeAspect="1"/>
          </p:cNvPicPr>
          <p:nvPr/>
        </p:nvPicPr>
        <p:blipFill>
          <a:blip r:embed="rId2"/>
          <a:stretch>
            <a:fillRect/>
          </a:stretch>
        </p:blipFill>
        <p:spPr>
          <a:xfrm>
            <a:off x="3343204" y="488437"/>
            <a:ext cx="8506542" cy="6055954"/>
          </a:xfrm>
          <a:prstGeom prst="rect">
            <a:avLst/>
          </a:prstGeom>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最初の一歩は、創薬の</a:t>
            </a:r>
            <a:r>
              <a:rPr kumimoji="1" lang="ja-JP" altLang="en-US" sz="2400" dirty="0">
                <a:solidFill>
                  <a:schemeClr val="bg1"/>
                </a:solidFill>
                <a:latin typeface="BIZ UDPゴシック" panose="020B0400000000000000" pitchFamily="50" charset="-128"/>
                <a:ea typeface="BIZ UDPゴシック" panose="020B0400000000000000" pitchFamily="50" charset="-128"/>
              </a:rPr>
              <a:t>民主化から</a:t>
            </a:r>
          </a:p>
        </p:txBody>
      </p:sp>
      <p:sp>
        <p:nvSpPr>
          <p:cNvPr id="8" name="テキスト ボックス 7">
            <a:extLst>
              <a:ext uri="{FF2B5EF4-FFF2-40B4-BE49-F238E27FC236}">
                <a16:creationId xmlns:a16="http://schemas.microsoft.com/office/drawing/2014/main" id="{32233188-8BA5-C46F-76F2-18719ACC7A51}"/>
              </a:ext>
            </a:extLst>
          </p:cNvPr>
          <p:cNvSpPr txBox="1"/>
          <p:nvPr/>
        </p:nvSpPr>
        <p:spPr>
          <a:xfrm>
            <a:off x="5343993" y="6488668"/>
            <a:ext cx="5162127" cy="3693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cs typeface="72 Black" panose="020B0A04030603020204" pitchFamily="34" charset="0"/>
              </a:rPr>
              <a:t>（出所）産経新聞（</a:t>
            </a:r>
            <a:r>
              <a:rPr lang="en-US" altLang="ja-JP" sz="900" b="0" i="0" dirty="0">
                <a:effectLst/>
                <a:latin typeface="BIZ UDPゴシック" panose="020B0400000000000000" pitchFamily="50" charset="-128"/>
                <a:ea typeface="BIZ UDPゴシック" panose="020B0400000000000000" pitchFamily="50" charset="-128"/>
              </a:rPr>
              <a:t>2022/11/4</a:t>
            </a:r>
            <a:r>
              <a:rPr lang="ja-JP" altLang="en-US" sz="900" b="0" i="0" dirty="0">
                <a:effectLst/>
                <a:latin typeface="BIZ UDPゴシック" panose="020B0400000000000000" pitchFamily="50" charset="-128"/>
                <a:ea typeface="BIZ UDPゴシック" panose="020B0400000000000000" pitchFamily="50" charset="-128"/>
              </a:rPr>
              <a:t>）</a:t>
            </a:r>
            <a:endParaRPr lang="en-US" altLang="ja-JP" sz="900" dirty="0">
              <a:latin typeface="BIZ UDPゴシック" panose="020B0400000000000000" pitchFamily="50" charset="-128"/>
              <a:ea typeface="BIZ UDPゴシック" panose="020B0400000000000000" pitchFamily="50" charset="-128"/>
              <a:cs typeface="72 Black" panose="020B0A04030603020204" pitchFamily="34" charset="0"/>
            </a:endParaRPr>
          </a:p>
          <a:p>
            <a:pPr algn="ctr"/>
            <a:r>
              <a:rPr lang="en-US" altLang="ja-JP" sz="900" dirty="0">
                <a:latin typeface="72 Black" panose="020B0A04030603020204" pitchFamily="34" charset="0"/>
                <a:cs typeface="72 Black" panose="020B0A04030603020204" pitchFamily="34" charset="0"/>
              </a:rPr>
              <a:t>https://www.sankei.com/article/20221104-5ZTYTSU7HZMVZOO2ZQS4RDJABI/</a:t>
            </a:r>
            <a:endParaRPr lang="ja-JP" altLang="en-US" sz="900" dirty="0">
              <a:latin typeface="72 Black" panose="020B0A04030603020204" pitchFamily="34" charset="0"/>
              <a:cs typeface="72 Black" panose="020B0A04030603020204" pitchFamily="34" charset="0"/>
            </a:endParaRPr>
          </a:p>
        </p:txBody>
      </p:sp>
      <p:sp>
        <p:nvSpPr>
          <p:cNvPr id="2" name="テキスト ボックス 1">
            <a:extLst>
              <a:ext uri="{FF2B5EF4-FFF2-40B4-BE49-F238E27FC236}">
                <a16:creationId xmlns:a16="http://schemas.microsoft.com/office/drawing/2014/main" id="{9F6D6B46-DDE1-F837-658E-B37ECB589B97}"/>
              </a:ext>
            </a:extLst>
          </p:cNvPr>
          <p:cNvSpPr txBox="1"/>
          <p:nvPr/>
        </p:nvSpPr>
        <p:spPr>
          <a:xfrm>
            <a:off x="1165837" y="1727283"/>
            <a:ext cx="1353784" cy="646331"/>
          </a:xfrm>
          <a:prstGeom prst="rect">
            <a:avLst/>
          </a:prstGeom>
          <a:noFill/>
        </p:spPr>
        <p:txBody>
          <a:bodyPr wrap="square" rtlCol="0">
            <a:spAutoFit/>
          </a:bodyPr>
          <a:lstStyle/>
          <a:p>
            <a:pPr algn="ctr"/>
            <a:r>
              <a:rPr kumimoji="1" lang="ja-JP" altLang="en-US" sz="3600" dirty="0">
                <a:latin typeface="BIZ UDPゴシック" panose="020B0400000000000000" pitchFamily="50" charset="-128"/>
                <a:ea typeface="BIZ UDPゴシック" panose="020B0400000000000000" pitchFamily="50" charset="-128"/>
              </a:rPr>
              <a:t>薬害</a:t>
            </a:r>
          </a:p>
        </p:txBody>
      </p:sp>
      <p:sp>
        <p:nvSpPr>
          <p:cNvPr id="3" name="テキスト ボックス 2">
            <a:extLst>
              <a:ext uri="{FF2B5EF4-FFF2-40B4-BE49-F238E27FC236}">
                <a16:creationId xmlns:a16="http://schemas.microsoft.com/office/drawing/2014/main" id="{96618907-EFCE-7B93-C7CE-281965865C0F}"/>
              </a:ext>
            </a:extLst>
          </p:cNvPr>
          <p:cNvSpPr txBox="1"/>
          <p:nvPr/>
        </p:nvSpPr>
        <p:spPr>
          <a:xfrm>
            <a:off x="0" y="2936745"/>
            <a:ext cx="3480200" cy="1077218"/>
          </a:xfrm>
          <a:prstGeom prst="rect">
            <a:avLst/>
          </a:prstGeom>
          <a:noFill/>
        </p:spPr>
        <p:txBody>
          <a:bodyPr wrap="square" rtlCol="0">
            <a:spAutoFit/>
          </a:bodyPr>
          <a:lstStyle/>
          <a:p>
            <a:pPr algn="ctr"/>
            <a:r>
              <a:rPr lang="ja-JP" altLang="en-US" sz="3200" dirty="0">
                <a:latin typeface="BIZ UDPゴシック" panose="020B0400000000000000" pitchFamily="50" charset="-128"/>
                <a:ea typeface="BIZ UDPゴシック" panose="020B0400000000000000" pitchFamily="50" charset="-128"/>
              </a:rPr>
              <a:t>財政を圧迫する</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医療費</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F443E571-655C-939F-D6B7-5F8EB3354902}"/>
              </a:ext>
            </a:extLst>
          </p:cNvPr>
          <p:cNvSpPr txBox="1"/>
          <p:nvPr/>
        </p:nvSpPr>
        <p:spPr>
          <a:xfrm>
            <a:off x="787080" y="723447"/>
            <a:ext cx="2111298" cy="646331"/>
          </a:xfrm>
          <a:prstGeom prst="rect">
            <a:avLst/>
          </a:prstGeom>
          <a:noFill/>
        </p:spPr>
        <p:txBody>
          <a:bodyPr wrap="square" rtlCol="0">
            <a:spAutoFit/>
          </a:bodyPr>
          <a:lstStyle/>
          <a:p>
            <a:r>
              <a:rPr kumimoji="1" lang="ja-JP" altLang="en-US" sz="3600" dirty="0">
                <a:latin typeface="BIZ UDPゴシック" panose="020B0400000000000000" pitchFamily="50" charset="-128"/>
                <a:ea typeface="BIZ UDPゴシック" panose="020B0400000000000000" pitchFamily="50" charset="-128"/>
              </a:rPr>
              <a:t>高価な薬</a:t>
            </a:r>
          </a:p>
        </p:txBody>
      </p:sp>
      <p:sp>
        <p:nvSpPr>
          <p:cNvPr id="7" name="テキスト ボックス 6">
            <a:extLst>
              <a:ext uri="{FF2B5EF4-FFF2-40B4-BE49-F238E27FC236}">
                <a16:creationId xmlns:a16="http://schemas.microsoft.com/office/drawing/2014/main" id="{60F16BBB-EB39-5970-B32C-282632D9C8AC}"/>
              </a:ext>
            </a:extLst>
          </p:cNvPr>
          <p:cNvSpPr txBox="1"/>
          <p:nvPr/>
        </p:nvSpPr>
        <p:spPr>
          <a:xfrm>
            <a:off x="335979" y="4515289"/>
            <a:ext cx="2671246" cy="584775"/>
          </a:xfrm>
          <a:prstGeom prst="rect">
            <a:avLst/>
          </a:prstGeom>
          <a:noFill/>
        </p:spPr>
        <p:txBody>
          <a:bodyPr wrap="square" rtlCol="0">
            <a:spAutoFit/>
          </a:bodyPr>
          <a:lstStyle/>
          <a:p>
            <a:pPr algn="ctr"/>
            <a:r>
              <a:rPr lang="ja-JP" altLang="en-US" sz="3200" dirty="0">
                <a:latin typeface="BIZ UDPゴシック" panose="020B0400000000000000" pitchFamily="50" charset="-128"/>
                <a:ea typeface="BIZ UDPゴシック" panose="020B0400000000000000" pitchFamily="50" charset="-128"/>
              </a:rPr>
              <a:t>過剰医療</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29BB56A3-63CD-6317-6AEC-08D6AAD36CD2}"/>
              </a:ext>
            </a:extLst>
          </p:cNvPr>
          <p:cNvSpPr txBox="1"/>
          <p:nvPr/>
        </p:nvSpPr>
        <p:spPr>
          <a:xfrm>
            <a:off x="335979" y="5728887"/>
            <a:ext cx="2671246" cy="584775"/>
          </a:xfrm>
          <a:prstGeom prst="rect">
            <a:avLst/>
          </a:prstGeom>
          <a:noFill/>
        </p:spPr>
        <p:txBody>
          <a:bodyPr wrap="square" rtlCol="0">
            <a:spAutoFit/>
          </a:bodyPr>
          <a:lstStyle/>
          <a:p>
            <a:pPr algn="ctr"/>
            <a:r>
              <a:rPr lang="ja-JP" altLang="en-US" sz="3200" dirty="0">
                <a:latin typeface="BIZ UDPゴシック" panose="020B0400000000000000" pitchFamily="50" charset="-128"/>
                <a:ea typeface="BIZ UDPゴシック" panose="020B0400000000000000" pitchFamily="50" charset="-128"/>
              </a:rPr>
              <a:t>医療不信</a:t>
            </a:r>
            <a:endParaRPr kumimoji="1" lang="ja-JP" altLang="en-US" sz="3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81321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1428"/>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全米ベストセラー </a:t>
            </a:r>
            <a:r>
              <a:rPr kumimoji="1" lang="en-US" altLang="ja-JP" sz="2400" dirty="0">
                <a:solidFill>
                  <a:schemeClr val="bg1"/>
                </a:solidFill>
                <a:latin typeface="BIZ UDPゴシック" panose="020B0400000000000000" pitchFamily="50" charset="-128"/>
                <a:ea typeface="BIZ UDPゴシック" panose="020B0400000000000000" pitchFamily="50" charset="-128"/>
              </a:rPr>
              <a:t>『</a:t>
            </a:r>
            <a:r>
              <a:rPr kumimoji="1" lang="en-US" altLang="ja-JP" sz="2800" dirty="0">
                <a:solidFill>
                  <a:schemeClr val="bg1"/>
                </a:solidFill>
                <a:latin typeface="Amasis MT Pro Medium" panose="02040604050005020304" pitchFamily="18" charset="0"/>
                <a:ea typeface="BIZ UDPゴシック" panose="020B0400000000000000" pitchFamily="50" charset="-128"/>
              </a:rPr>
              <a:t>The Real Anthony Fauci</a:t>
            </a:r>
            <a:r>
              <a:rPr kumimoji="1" lang="en-US" altLang="ja-JP" sz="2400" dirty="0">
                <a:solidFill>
                  <a:schemeClr val="bg1"/>
                </a:solidFill>
                <a:latin typeface="BIZ UDPゴシック" panose="020B0400000000000000" pitchFamily="50" charset="-128"/>
                <a:ea typeface="BIZ UDPゴシック" panose="020B0400000000000000" pitchFamily="50" charset="-128"/>
              </a:rPr>
              <a:t>』</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586F81C9-27F5-BC08-4F0F-0D4EEE5BB5B0}"/>
              </a:ext>
            </a:extLst>
          </p:cNvPr>
          <p:cNvSpPr txBox="1"/>
          <p:nvPr/>
        </p:nvSpPr>
        <p:spPr>
          <a:xfrm>
            <a:off x="3816827" y="6581001"/>
            <a:ext cx="4033235" cy="276999"/>
          </a:xfrm>
          <a:prstGeom prst="rect">
            <a:avLst/>
          </a:prstGeom>
          <a:noFill/>
        </p:spPr>
        <p:txBody>
          <a:bodyPr wrap="square">
            <a:spAutoFit/>
          </a:bodyPr>
          <a:lstStyle/>
          <a:p>
            <a:pPr algn="l"/>
            <a:r>
              <a:rPr lang="ja-JP" altLang="en-US" sz="1200" i="0" dirty="0">
                <a:solidFill>
                  <a:srgbClr val="000000"/>
                </a:solidFill>
                <a:effectLst/>
                <a:latin typeface="Calibri" panose="020F0502020204030204" pitchFamily="34" charset="0"/>
                <a:ea typeface="BIZ UDPゴシック" panose="020B0400000000000000" pitchFamily="50" charset="-128"/>
                <a:cs typeface="Calibri" panose="020F0502020204030204" pitchFamily="34" charset="0"/>
              </a:rPr>
              <a:t>（出所）</a:t>
            </a:r>
            <a:r>
              <a:rPr lang="en-US" altLang="ja-JP" sz="1200" i="0" dirty="0">
                <a:solidFill>
                  <a:srgbClr val="000000"/>
                </a:solidFill>
                <a:effectLst/>
                <a:latin typeface="Calibri" panose="020F0502020204030204" pitchFamily="34" charset="0"/>
                <a:ea typeface="BIZ UDPゴシック" panose="020B0400000000000000" pitchFamily="50" charset="-128"/>
                <a:cs typeface="Calibri" panose="020F0502020204030204" pitchFamily="34" charset="0"/>
              </a:rPr>
              <a:t>Amazon</a:t>
            </a:r>
            <a:r>
              <a:rPr lang="ja-JP" altLang="en-US" sz="1200" i="0" dirty="0">
                <a:solidFill>
                  <a:srgbClr val="000000"/>
                </a:solidFill>
                <a:effectLst/>
                <a:latin typeface="Calibri" panose="020F0502020204030204" pitchFamily="34" charset="0"/>
                <a:ea typeface="BIZ UDPゴシック" panose="020B0400000000000000" pitchFamily="50" charset="-128"/>
                <a:cs typeface="Calibri" panose="020F0502020204030204" pitchFamily="34" charset="0"/>
              </a:rPr>
              <a:t>　</a:t>
            </a:r>
            <a:r>
              <a:rPr lang="en-US" altLang="ja-JP" sz="1200" i="0" dirty="0">
                <a:solidFill>
                  <a:srgbClr val="000000"/>
                </a:solidFill>
                <a:effectLst/>
                <a:latin typeface="Calibri" panose="020F0502020204030204" pitchFamily="34" charset="0"/>
                <a:ea typeface="BIZ UDPゴシック" panose="020B0400000000000000" pitchFamily="50" charset="-128"/>
                <a:cs typeface="Calibri" panose="020F0502020204030204" pitchFamily="34" charset="0"/>
                <a:hlinkClick r:id="rId2"/>
              </a:rPr>
              <a:t>https://x.gd/mrlaF</a:t>
            </a:r>
            <a:r>
              <a:rPr lang="ja-JP" altLang="en-US" sz="1200" i="0" dirty="0">
                <a:solidFill>
                  <a:srgbClr val="000000"/>
                </a:solidFill>
                <a:effectLst/>
                <a:latin typeface="Calibri" panose="020F0502020204030204" pitchFamily="34" charset="0"/>
                <a:ea typeface="BIZ UDPゴシック" panose="020B0400000000000000" pitchFamily="50" charset="-128"/>
                <a:cs typeface="Calibri" panose="020F0502020204030204" pitchFamily="34" charset="0"/>
              </a:rPr>
              <a:t>　</a:t>
            </a:r>
            <a:r>
              <a:rPr lang="ja-JP" altLang="en-US" sz="9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rPr>
              <a:t>（</a:t>
            </a:r>
            <a:r>
              <a:rPr lang="en-US" altLang="ja-JP" sz="9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rPr>
              <a:t>URL</a:t>
            </a:r>
            <a:r>
              <a:rPr lang="ja-JP" altLang="en-US" sz="9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rPr>
              <a:t>短縮サービス利用）</a:t>
            </a:r>
            <a:endParaRPr lang="en-US" altLang="ja-JP" sz="12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endParaRPr>
          </a:p>
        </p:txBody>
      </p:sp>
      <p:pic>
        <p:nvPicPr>
          <p:cNvPr id="3074" name="Picture 2">
            <a:extLst>
              <a:ext uri="{FF2B5EF4-FFF2-40B4-BE49-F238E27FC236}">
                <a16:creationId xmlns:a16="http://schemas.microsoft.com/office/drawing/2014/main" id="{5505D232-8ECB-DD61-91B2-7E47E2ADD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827" y="549995"/>
            <a:ext cx="4033235" cy="60310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obert F. Kennedy Jr.">
            <a:extLst>
              <a:ext uri="{FF2B5EF4-FFF2-40B4-BE49-F238E27FC236}">
                <a16:creationId xmlns:a16="http://schemas.microsoft.com/office/drawing/2014/main" id="{515C830E-A1B6-8413-5FCD-02740FEE6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28" y="549995"/>
            <a:ext cx="3326467" cy="3326467"/>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BD7EB37-6E61-0CC7-8FA8-8DF0C580B507}"/>
              </a:ext>
            </a:extLst>
          </p:cNvPr>
          <p:cNvSpPr txBox="1"/>
          <p:nvPr/>
        </p:nvSpPr>
        <p:spPr>
          <a:xfrm>
            <a:off x="1144570" y="501138"/>
            <a:ext cx="1827236" cy="261610"/>
          </a:xfrm>
          <a:prstGeom prst="rect">
            <a:avLst/>
          </a:prstGeom>
          <a:noFill/>
        </p:spPr>
        <p:txBody>
          <a:bodyPr wrap="square">
            <a:spAutoFit/>
          </a:bodyPr>
          <a:lstStyle/>
          <a:p>
            <a:pPr algn="ctr"/>
            <a:r>
              <a:rPr lang="en-US" altLang="ja-JP" sz="1100" i="0" dirty="0">
                <a:solidFill>
                  <a:schemeClr val="bg1"/>
                </a:solidFill>
                <a:effectLst/>
                <a:latin typeface="Hiragino Kaku Gothic ProN"/>
              </a:rPr>
              <a:t>Robert F. Kennedy Jr.</a:t>
            </a:r>
            <a:r>
              <a:rPr lang="ja-JP" altLang="en-US" sz="1100" i="0" dirty="0">
                <a:solidFill>
                  <a:schemeClr val="bg1"/>
                </a:solidFill>
                <a:effectLst/>
                <a:latin typeface="Hiragino Kaku Gothic ProN"/>
              </a:rPr>
              <a:t>の</a:t>
            </a:r>
            <a:r>
              <a:rPr lang="en-US" altLang="ja-JP" sz="1100" i="0" dirty="0">
                <a:solidFill>
                  <a:schemeClr val="bg1"/>
                </a:solidFill>
                <a:effectLst/>
                <a:latin typeface="Hiragino Kaku Gothic ProN"/>
              </a:rPr>
              <a:t>HP</a:t>
            </a:r>
            <a:endParaRPr lang="ja-JP" altLang="en-US" sz="1100" dirty="0">
              <a:solidFill>
                <a:schemeClr val="bg1"/>
              </a:solidFill>
            </a:endParaRPr>
          </a:p>
        </p:txBody>
      </p:sp>
      <p:sp>
        <p:nvSpPr>
          <p:cNvPr id="2" name="テキスト ボックス 1">
            <a:extLst>
              <a:ext uri="{FF2B5EF4-FFF2-40B4-BE49-F238E27FC236}">
                <a16:creationId xmlns:a16="http://schemas.microsoft.com/office/drawing/2014/main" id="{F3C112F9-CABC-82F0-A134-80437B644A83}"/>
              </a:ext>
            </a:extLst>
          </p:cNvPr>
          <p:cNvSpPr txBox="1"/>
          <p:nvPr/>
        </p:nvSpPr>
        <p:spPr>
          <a:xfrm>
            <a:off x="123708" y="3945108"/>
            <a:ext cx="3600622" cy="2800767"/>
          </a:xfrm>
          <a:prstGeom prst="rect">
            <a:avLst/>
          </a:prstGeom>
          <a:noFill/>
        </p:spPr>
        <p:txBody>
          <a:bodyPr wrap="square" rtlCol="0">
            <a:spAutoFit/>
          </a:bodyPr>
          <a:lstStyle/>
          <a:p>
            <a:r>
              <a:rPr kumimoji="1" lang="ja-JP" altLang="en-US" sz="1600" dirty="0">
                <a:latin typeface="BIZ UDPゴシック" panose="020B0400000000000000" pitchFamily="50" charset="-128"/>
                <a:ea typeface="BIZ UDPゴシック" panose="020B0400000000000000" pitchFamily="50" charset="-128"/>
              </a:rPr>
              <a:t>ロバート・ケネディ・ジュニアは、長年弁護士として環境問題、医療問題などに取り組んできた。</a:t>
            </a:r>
            <a:endParaRPr kumimoji="1" lang="en-US" altLang="ja-JP" sz="1600" dirty="0">
              <a:latin typeface="BIZ UDPゴシック" panose="020B0400000000000000" pitchFamily="50" charset="-128"/>
              <a:ea typeface="BIZ UDPゴシック" panose="020B0400000000000000" pitchFamily="50" charset="-128"/>
            </a:endParaRPr>
          </a:p>
          <a:p>
            <a:endParaRPr kumimoji="1"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著書 </a:t>
            </a:r>
            <a:r>
              <a:rPr lang="en-US" altLang="ja-JP" sz="1600" dirty="0">
                <a:latin typeface="BIZ UDPゴシック" panose="020B0400000000000000" pitchFamily="50" charset="-128"/>
                <a:ea typeface="BIZ UDPゴシック" panose="020B0400000000000000" pitchFamily="50" charset="-128"/>
              </a:rPr>
              <a:t>『The Real Anthony Fauci』</a:t>
            </a:r>
            <a:r>
              <a:rPr lang="ja-JP" altLang="en-US" sz="1600" dirty="0">
                <a:latin typeface="BIZ UDPゴシック" panose="020B0400000000000000" pitchFamily="50" charset="-128"/>
                <a:ea typeface="BIZ UDPゴシック" panose="020B0400000000000000" pitchFamily="50" charset="-128"/>
              </a:rPr>
              <a:t>は、全米</a:t>
            </a:r>
            <a:r>
              <a:rPr lang="en-US" altLang="ja-JP" sz="1600" dirty="0">
                <a:latin typeface="BIZ UDPゴシック" panose="020B0400000000000000" pitchFamily="50" charset="-128"/>
                <a:ea typeface="BIZ UDPゴシック" panose="020B0400000000000000" pitchFamily="50" charset="-128"/>
              </a:rPr>
              <a:t>100</a:t>
            </a:r>
            <a:r>
              <a:rPr lang="ja-JP" altLang="en-US" sz="1600" dirty="0">
                <a:latin typeface="BIZ UDPゴシック" panose="020B0400000000000000" pitchFamily="50" charset="-128"/>
                <a:ea typeface="BIZ UDPゴシック" panose="020B0400000000000000" pitchFamily="50" charset="-128"/>
              </a:rPr>
              <a:t>万部を突破したベストセラーで</a:t>
            </a:r>
            <a:r>
              <a:rPr lang="en-US" altLang="ja-JP" sz="1600" dirty="0">
                <a:latin typeface="BIZ UDPゴシック" panose="020B0400000000000000" pitchFamily="50" charset="-128"/>
                <a:ea typeface="BIZ UDPゴシック" panose="020B0400000000000000" pitchFamily="50" charset="-128"/>
              </a:rPr>
              <a:t>Big Pharma</a:t>
            </a:r>
            <a:r>
              <a:rPr lang="ja-JP" altLang="en-US" sz="1600" dirty="0">
                <a:latin typeface="BIZ UDPゴシック" panose="020B0400000000000000" pitchFamily="50" charset="-128"/>
                <a:ea typeface="BIZ UDPゴシック" panose="020B0400000000000000" pitchFamily="50" charset="-128"/>
              </a:rPr>
              <a:t>の問題などを提起してきた。</a:t>
            </a:r>
            <a:endParaRPr lang="en-US" altLang="ja-JP" sz="1600" dirty="0">
              <a:latin typeface="BIZ UDPゴシック" panose="020B0400000000000000" pitchFamily="50" charset="-128"/>
              <a:ea typeface="BIZ UDPゴシック" panose="020B0400000000000000" pitchFamily="50" charset="-128"/>
            </a:endParaRPr>
          </a:p>
          <a:p>
            <a:endParaRPr kumimoji="1"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現在は、無所属で</a:t>
            </a:r>
            <a:r>
              <a:rPr lang="en-US" altLang="ja-JP" sz="1600" dirty="0">
                <a:latin typeface="BIZ UDPゴシック" panose="020B0400000000000000" pitchFamily="50" charset="-128"/>
                <a:ea typeface="BIZ UDPゴシック" panose="020B0400000000000000" pitchFamily="50" charset="-128"/>
              </a:rPr>
              <a:t>2024</a:t>
            </a:r>
            <a:r>
              <a:rPr lang="ja-JP" altLang="en-US" sz="1600" dirty="0">
                <a:latin typeface="BIZ UDPゴシック" panose="020B0400000000000000" pitchFamily="50" charset="-128"/>
                <a:ea typeface="BIZ UDPゴシック" panose="020B0400000000000000" pitchFamily="50" charset="-128"/>
              </a:rPr>
              <a:t>年の米大統領選挙に立候補している。</a:t>
            </a:r>
            <a:endParaRPr kumimoji="1" lang="ja-JP" altLang="en-US" sz="1600" dirty="0">
              <a:latin typeface="BIZ UDPゴシック" panose="020B0400000000000000" pitchFamily="50" charset="-128"/>
              <a:ea typeface="BIZ UDPゴシック" panose="020B0400000000000000" pitchFamily="50" charset="-128"/>
            </a:endParaRPr>
          </a:p>
        </p:txBody>
      </p:sp>
      <p:pic>
        <p:nvPicPr>
          <p:cNvPr id="4" name="図 3" descr="テキスト が含まれている画像&#10;&#10;自動的に生成された説明">
            <a:extLst>
              <a:ext uri="{FF2B5EF4-FFF2-40B4-BE49-F238E27FC236}">
                <a16:creationId xmlns:a16="http://schemas.microsoft.com/office/drawing/2014/main" id="{E4DA9ACC-82A2-5B82-05BD-60AF74FB5C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278467" y="1907682"/>
            <a:ext cx="5312733" cy="3984550"/>
          </a:xfrm>
          <a:prstGeom prst="rect">
            <a:avLst/>
          </a:prstGeom>
        </p:spPr>
      </p:pic>
      <p:sp>
        <p:nvSpPr>
          <p:cNvPr id="14" name="テキスト ボックス 13">
            <a:extLst>
              <a:ext uri="{FF2B5EF4-FFF2-40B4-BE49-F238E27FC236}">
                <a16:creationId xmlns:a16="http://schemas.microsoft.com/office/drawing/2014/main" id="{6408F3C1-E2CC-60E5-2922-CEDCFFFFC50B}"/>
              </a:ext>
            </a:extLst>
          </p:cNvPr>
          <p:cNvSpPr txBox="1"/>
          <p:nvPr/>
        </p:nvSpPr>
        <p:spPr>
          <a:xfrm>
            <a:off x="7893874" y="6517067"/>
            <a:ext cx="4033235" cy="276999"/>
          </a:xfrm>
          <a:prstGeom prst="rect">
            <a:avLst/>
          </a:prstGeom>
          <a:noFill/>
        </p:spPr>
        <p:txBody>
          <a:bodyPr wrap="square">
            <a:spAutoFit/>
          </a:bodyPr>
          <a:lstStyle/>
          <a:p>
            <a:pPr algn="ctr"/>
            <a:r>
              <a:rPr lang="ja-JP" altLang="en-US" sz="1200" i="0" dirty="0">
                <a:solidFill>
                  <a:srgbClr val="000000"/>
                </a:solidFill>
                <a:effectLst/>
                <a:latin typeface="Calibri" panose="020F0502020204030204" pitchFamily="34" charset="0"/>
                <a:ea typeface="BIZ UDPゴシック" panose="020B0400000000000000" pitchFamily="50" charset="-128"/>
                <a:cs typeface="Calibri" panose="020F0502020204030204" pitchFamily="34" charset="0"/>
              </a:rPr>
              <a:t>（出典）三井物産戦略研究所・撮影</a:t>
            </a:r>
            <a:endParaRPr lang="en-US" altLang="ja-JP" sz="12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endParaRPr>
          </a:p>
        </p:txBody>
      </p:sp>
      <p:sp>
        <p:nvSpPr>
          <p:cNvPr id="15" name="テキスト ボックス 14">
            <a:extLst>
              <a:ext uri="{FF2B5EF4-FFF2-40B4-BE49-F238E27FC236}">
                <a16:creationId xmlns:a16="http://schemas.microsoft.com/office/drawing/2014/main" id="{4F6239B8-FA43-0A19-21E6-D7FD9E2D56D6}"/>
              </a:ext>
            </a:extLst>
          </p:cNvPr>
          <p:cNvSpPr txBox="1"/>
          <p:nvPr/>
        </p:nvSpPr>
        <p:spPr>
          <a:xfrm>
            <a:off x="7942558" y="593286"/>
            <a:ext cx="3984550" cy="646331"/>
          </a:xfrm>
          <a:prstGeom prst="rect">
            <a:avLst/>
          </a:prstGeom>
          <a:noFill/>
        </p:spPr>
        <p:txBody>
          <a:bodyPr wrap="square">
            <a:spAutoFit/>
          </a:bodyPr>
          <a:lstStyle/>
          <a:p>
            <a:pPr algn="ctr"/>
            <a:r>
              <a:rPr lang="ja-JP" altLang="en-US" sz="12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rPr>
              <a:t>この書籍は、一般書店で購入できない？</a:t>
            </a:r>
            <a:endParaRPr lang="en-US" altLang="ja-JP" sz="12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endParaRPr>
          </a:p>
          <a:p>
            <a:pPr algn="ctr"/>
            <a:r>
              <a:rPr lang="en-US" altLang="ja-JP" sz="12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rPr>
              <a:t>Amazon</a:t>
            </a:r>
            <a:r>
              <a:rPr lang="ja-JP" altLang="en-US" sz="12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rPr>
              <a:t>では、中古で定価以上の価格。</a:t>
            </a:r>
            <a:endParaRPr lang="en-US" altLang="ja-JP" sz="12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endParaRPr>
          </a:p>
          <a:p>
            <a:pPr algn="ctr"/>
            <a:r>
              <a:rPr lang="ja-JP" altLang="en-US" sz="12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rPr>
              <a:t>直接出版社＠経営科学出版にオーダー。</a:t>
            </a:r>
            <a:endParaRPr lang="en-US" altLang="ja-JP" sz="1200" i="0" dirty="0">
              <a:solidFill>
                <a:srgbClr val="000000"/>
              </a:solidFill>
              <a:effectLst/>
              <a:latin typeface="BIZ UDPゴシック" panose="020B0400000000000000" pitchFamily="50" charset="-128"/>
              <a:ea typeface="BIZ UDPゴシック" panose="020B0400000000000000" pitchFamily="50" charset="-128"/>
              <a:cs typeface="Calibri" panose="020F0502020204030204" pitchFamily="34" charset="0"/>
            </a:endParaRPr>
          </a:p>
        </p:txBody>
      </p:sp>
    </p:spTree>
    <p:extLst>
      <p:ext uri="{BB962C8B-B14F-4D97-AF65-F5344CB8AC3E}">
        <p14:creationId xmlns:p14="http://schemas.microsoft.com/office/powerpoint/2010/main" val="252685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B2A6739-2D4A-D2D0-9A5F-382AD7B74C6A}"/>
              </a:ext>
            </a:extLst>
          </p:cNvPr>
          <p:cNvSpPr txBox="1"/>
          <p:nvPr/>
        </p:nvSpPr>
        <p:spPr>
          <a:xfrm>
            <a:off x="1012054" y="638736"/>
            <a:ext cx="3266983"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ランド・ポール上院議員</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（ロン・ポールの息子＠医者）</a:t>
            </a:r>
            <a:endParaRPr kumimoji="1" lang="ja-JP" altLang="en-US" dirty="0">
              <a:latin typeface="BIZ UDPゴシック" panose="020B0400000000000000" pitchFamily="50" charset="-128"/>
              <a:ea typeface="BIZ UDPゴシック" panose="020B0400000000000000" pitchFamily="50" charset="-128"/>
            </a:endParaRPr>
          </a:p>
        </p:txBody>
      </p:sp>
      <p:pic>
        <p:nvPicPr>
          <p:cNvPr id="4100" name="Picture 4">
            <a:extLst>
              <a:ext uri="{FF2B5EF4-FFF2-40B4-BE49-F238E27FC236}">
                <a16:creationId xmlns:a16="http://schemas.microsoft.com/office/drawing/2014/main" id="{0A462B30-1870-41AF-3FBA-5198DA2DB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08" y="1259550"/>
            <a:ext cx="4600419" cy="229254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3A38C62-C27B-6DB5-02A9-9F1EB1908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08" y="3975005"/>
            <a:ext cx="4600419" cy="2591570"/>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9D773158-428A-9231-9020-2846ACFD48F6}"/>
              </a:ext>
            </a:extLst>
          </p:cNvPr>
          <p:cNvPicPr>
            <a:picLocks noChangeAspect="1"/>
          </p:cNvPicPr>
          <p:nvPr/>
        </p:nvPicPr>
        <p:blipFill>
          <a:blip r:embed="rId4"/>
          <a:stretch>
            <a:fillRect/>
          </a:stretch>
        </p:blipFill>
        <p:spPr>
          <a:xfrm>
            <a:off x="5371937" y="657273"/>
            <a:ext cx="5708086" cy="2975679"/>
          </a:xfrm>
          <a:prstGeom prst="rect">
            <a:avLst/>
          </a:prstGeom>
          <a:ln w="38100">
            <a:solidFill>
              <a:schemeClr val="tx1"/>
            </a:solidFill>
          </a:ln>
        </p:spPr>
      </p:pic>
      <p:pic>
        <p:nvPicPr>
          <p:cNvPr id="12" name="図 11">
            <a:extLst>
              <a:ext uri="{FF2B5EF4-FFF2-40B4-BE49-F238E27FC236}">
                <a16:creationId xmlns:a16="http://schemas.microsoft.com/office/drawing/2014/main" id="{C9B1E70C-5EC8-C5B4-19B7-0B27E1F00D9C}"/>
              </a:ext>
            </a:extLst>
          </p:cNvPr>
          <p:cNvPicPr>
            <a:picLocks noChangeAspect="1"/>
          </p:cNvPicPr>
          <p:nvPr/>
        </p:nvPicPr>
        <p:blipFill>
          <a:blip r:embed="rId5"/>
          <a:stretch>
            <a:fillRect/>
          </a:stretch>
        </p:blipFill>
        <p:spPr>
          <a:xfrm>
            <a:off x="6455070" y="3018597"/>
            <a:ext cx="5364722" cy="3727938"/>
          </a:xfrm>
          <a:prstGeom prst="rect">
            <a:avLst/>
          </a:prstGeom>
          <a:ln w="57150">
            <a:solidFill>
              <a:srgbClr val="C00000"/>
            </a:solidFill>
          </a:ln>
        </p:spPr>
      </p:pic>
      <p:pic>
        <p:nvPicPr>
          <p:cNvPr id="14" name="図 13">
            <a:extLst>
              <a:ext uri="{FF2B5EF4-FFF2-40B4-BE49-F238E27FC236}">
                <a16:creationId xmlns:a16="http://schemas.microsoft.com/office/drawing/2014/main" id="{3346D6A0-FF8C-2A73-D7AC-2A6F9C59B4BF}"/>
              </a:ext>
            </a:extLst>
          </p:cNvPr>
          <p:cNvPicPr>
            <a:picLocks noChangeAspect="1"/>
          </p:cNvPicPr>
          <p:nvPr/>
        </p:nvPicPr>
        <p:blipFill>
          <a:blip r:embed="rId6"/>
          <a:stretch>
            <a:fillRect/>
          </a:stretch>
        </p:blipFill>
        <p:spPr>
          <a:xfrm rot="1727165">
            <a:off x="5001099" y="4723762"/>
            <a:ext cx="3905250" cy="904875"/>
          </a:xfrm>
          <a:prstGeom prst="rect">
            <a:avLst/>
          </a:prstGeom>
          <a:ln>
            <a:solidFill>
              <a:srgbClr val="C00000"/>
            </a:solidFill>
          </a:ln>
        </p:spPr>
      </p:pic>
      <p:sp>
        <p:nvSpPr>
          <p:cNvPr id="15" name="AutoShape 8" descr="The Lancet Home">
            <a:extLst>
              <a:ext uri="{FF2B5EF4-FFF2-40B4-BE49-F238E27FC236}">
                <a16:creationId xmlns:a16="http://schemas.microsoft.com/office/drawing/2014/main" id="{FCACD72A-3C7D-38E1-7315-E4934DE68A1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6" name="図 15">
            <a:extLst>
              <a:ext uri="{FF2B5EF4-FFF2-40B4-BE49-F238E27FC236}">
                <a16:creationId xmlns:a16="http://schemas.microsoft.com/office/drawing/2014/main" id="{5D714FC9-486D-EC2A-66F0-2B3A6FEC1A30}"/>
              </a:ext>
            </a:extLst>
          </p:cNvPr>
          <p:cNvPicPr>
            <a:picLocks noChangeAspect="1"/>
          </p:cNvPicPr>
          <p:nvPr/>
        </p:nvPicPr>
        <p:blipFill>
          <a:blip r:embed="rId7"/>
          <a:stretch>
            <a:fillRect/>
          </a:stretch>
        </p:blipFill>
        <p:spPr>
          <a:xfrm rot="20266882">
            <a:off x="8777273" y="4209390"/>
            <a:ext cx="2934729" cy="320986"/>
          </a:xfrm>
          <a:prstGeom prst="rect">
            <a:avLst/>
          </a:prstGeom>
        </p:spPr>
      </p:pic>
      <p:sp>
        <p:nvSpPr>
          <p:cNvPr id="17" name="テキスト ボックス 16">
            <a:extLst>
              <a:ext uri="{FF2B5EF4-FFF2-40B4-BE49-F238E27FC236}">
                <a16:creationId xmlns:a16="http://schemas.microsoft.com/office/drawing/2014/main" id="{502018FF-8B55-DFEC-397F-6EFED58F8A89}"/>
              </a:ext>
            </a:extLst>
          </p:cNvPr>
          <p:cNvSpPr txBox="1"/>
          <p:nvPr/>
        </p:nvSpPr>
        <p:spPr>
          <a:xfrm>
            <a:off x="1854651" y="3632952"/>
            <a:ext cx="1635532"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ファウチさん</a:t>
            </a:r>
          </a:p>
        </p:txBody>
      </p:sp>
      <p:sp>
        <p:nvSpPr>
          <p:cNvPr id="2" name="正方形/長方形 1">
            <a:extLst>
              <a:ext uri="{FF2B5EF4-FFF2-40B4-BE49-F238E27FC236}">
                <a16:creationId xmlns:a16="http://schemas.microsoft.com/office/drawing/2014/main" id="{63A838AF-E190-3276-DC3D-B0E5F74174CD}"/>
              </a:ext>
            </a:extLst>
          </p:cNvPr>
          <p:cNvSpPr/>
          <p:nvPr/>
        </p:nvSpPr>
        <p:spPr>
          <a:xfrm>
            <a:off x="0" y="-1428"/>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ファウチさんとランド・ポール議員との舌戦が有名</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025302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1856216"/>
            <a:ext cx="12192000" cy="3139321"/>
          </a:xfrm>
          <a:prstGeom prst="rect">
            <a:avLst/>
          </a:prstGeom>
          <a:noFill/>
        </p:spPr>
        <p:txBody>
          <a:bodyPr wrap="square" rtlCol="0">
            <a:spAutoFit/>
          </a:bodyPr>
          <a:lstStyle/>
          <a:p>
            <a:pPr algn="ctr"/>
            <a:r>
              <a:rPr kumimoji="1" lang="en-US" altLang="ja-JP" sz="16600" dirty="0">
                <a:solidFill>
                  <a:schemeClr val="bg1">
                    <a:lumMod val="75000"/>
                  </a:schemeClr>
                </a:solidFill>
                <a:latin typeface="Arial Rounded MT Bold" panose="020F0704030504030204" pitchFamily="34" charset="0"/>
                <a:ea typeface="Yet R" panose="02030504000101010101" pitchFamily="18" charset="-127"/>
              </a:rPr>
              <a:t>FMIMPC</a:t>
            </a:r>
          </a:p>
          <a:p>
            <a:pPr algn="ctr"/>
            <a:r>
              <a:rPr kumimoji="1" lang="en-US" altLang="ja-JP" sz="3200" dirty="0" err="1">
                <a:solidFill>
                  <a:schemeClr val="bg1">
                    <a:lumMod val="75000"/>
                  </a:schemeClr>
                </a:solidFill>
                <a:latin typeface="ADLaM Display" panose="020B0604020202020204" pitchFamily="2" charset="0"/>
                <a:ea typeface="ADLaM Display" panose="020B0604020202020204" pitchFamily="2" charset="0"/>
                <a:cs typeface="ADLaM Display" panose="020B0604020202020204" pitchFamily="2" charset="0"/>
              </a:rPr>
              <a:t>Financial,Military,IT,Media,Pharma</a:t>
            </a:r>
            <a:r>
              <a:rPr kumimoji="1" lang="ja-JP" altLang="en-US" sz="3200" dirty="0">
                <a:solidFill>
                  <a:schemeClr val="bg1">
                    <a:lumMod val="75000"/>
                  </a:schemeClr>
                </a:solidFill>
                <a:latin typeface="ADLaM Display" panose="020B0604020202020204" pitchFamily="2" charset="0"/>
                <a:ea typeface="ADLaM Display" panose="020B0604020202020204" pitchFamily="2" charset="0"/>
                <a:cs typeface="ADLaM Display" panose="020B0604020202020204" pitchFamily="2" charset="0"/>
              </a:rPr>
              <a:t> </a:t>
            </a:r>
            <a:r>
              <a:rPr kumimoji="1" lang="en-US" altLang="ja-JP" sz="3200" dirty="0">
                <a:solidFill>
                  <a:schemeClr val="bg1">
                    <a:lumMod val="75000"/>
                  </a:schemeClr>
                </a:solidFill>
                <a:latin typeface="ADLaM Display" panose="020B0604020202020204" pitchFamily="2" charset="0"/>
                <a:ea typeface="ADLaM Display" panose="020B0604020202020204" pitchFamily="2" charset="0"/>
                <a:cs typeface="ADLaM Display" panose="020B0604020202020204" pitchFamily="2" charset="0"/>
              </a:rPr>
              <a:t>Complex</a:t>
            </a:r>
          </a:p>
        </p:txBody>
      </p:sp>
      <p:pic>
        <p:nvPicPr>
          <p:cNvPr id="1026" name="Picture 2" descr="ワクチン接種後に死亡した男性 「製薬会社にも責任がある」 遺族が国や製薬会社を相手に提訴 遺族が裁判に込めた思いとは【大石が聞く】 | TBS  NEWS DIG (3ページ)">
            <a:extLst>
              <a:ext uri="{FF2B5EF4-FFF2-40B4-BE49-F238E27FC236}">
                <a16:creationId xmlns:a16="http://schemas.microsoft.com/office/drawing/2014/main" id="{89A4B281-ABCC-7EDB-64FD-24BB4EE36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3" y="192405"/>
            <a:ext cx="3433827" cy="192900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2427B01-1D16-6B3E-4D73-4BFB9285D769}"/>
              </a:ext>
            </a:extLst>
          </p:cNvPr>
          <p:cNvSpPr txBox="1"/>
          <p:nvPr/>
        </p:nvSpPr>
        <p:spPr>
          <a:xfrm>
            <a:off x="214883" y="192405"/>
            <a:ext cx="1604774" cy="230832"/>
          </a:xfrm>
          <a:prstGeom prst="rect">
            <a:avLst/>
          </a:prstGeom>
          <a:noFill/>
        </p:spPr>
        <p:txBody>
          <a:bodyPr wrap="square" rtlCol="0">
            <a:spAutoFit/>
          </a:bodyPr>
          <a:lstStyle/>
          <a:p>
            <a:r>
              <a:rPr kumimoji="1" lang="ja-JP" altLang="en-US" sz="900" dirty="0">
                <a:solidFill>
                  <a:schemeClr val="bg1"/>
                </a:solidFill>
                <a:latin typeface="BIZ UDPゴシック" panose="020B0400000000000000" pitchFamily="50" charset="-128"/>
                <a:ea typeface="BIZ UDPゴシック" panose="020B0400000000000000" pitchFamily="50" charset="-128"/>
              </a:rPr>
              <a:t>（出典）</a:t>
            </a:r>
            <a:r>
              <a:rPr kumimoji="1" lang="en-US" altLang="ja-JP" sz="900" dirty="0">
                <a:solidFill>
                  <a:schemeClr val="bg1"/>
                </a:solidFill>
                <a:latin typeface="BIZ UDPゴシック" panose="020B0400000000000000" pitchFamily="50" charset="-128"/>
                <a:ea typeface="BIZ UDPゴシック" panose="020B0400000000000000" pitchFamily="50" charset="-128"/>
              </a:rPr>
              <a:t>TBS NEWS DIG</a:t>
            </a:r>
            <a:endParaRPr kumimoji="1" lang="ja-JP" altLang="en-US" sz="900" dirty="0">
              <a:solidFill>
                <a:schemeClr val="bg1"/>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B1EB8779-DE9E-A0AE-7336-3F1ED2B95061}"/>
              </a:ext>
            </a:extLst>
          </p:cNvPr>
          <p:cNvSpPr txBox="1"/>
          <p:nvPr/>
        </p:nvSpPr>
        <p:spPr>
          <a:xfrm>
            <a:off x="267716" y="1593713"/>
            <a:ext cx="3417570" cy="246221"/>
          </a:xfrm>
          <a:prstGeom prst="rect">
            <a:avLst/>
          </a:prstGeom>
          <a:noFill/>
        </p:spPr>
        <p:txBody>
          <a:bodyPr wrap="square">
            <a:spAutoFit/>
          </a:bodyPr>
          <a:lstStyle/>
          <a:p>
            <a:r>
              <a:rPr lang="en-US" altLang="ja-JP" sz="1000" dirty="0">
                <a:solidFill>
                  <a:schemeClr val="bg1"/>
                </a:solidFill>
              </a:rPr>
              <a:t>https://newsdig.tbs.co.jp/articles/-/551440?page=3</a:t>
            </a:r>
            <a:endParaRPr lang="ja-JP" altLang="en-US" sz="1000" dirty="0">
              <a:solidFill>
                <a:schemeClr val="bg1"/>
              </a:solidFill>
            </a:endParaRPr>
          </a:p>
        </p:txBody>
      </p:sp>
      <p:sp>
        <p:nvSpPr>
          <p:cNvPr id="6" name="テキスト ボックス 5">
            <a:extLst>
              <a:ext uri="{FF2B5EF4-FFF2-40B4-BE49-F238E27FC236}">
                <a16:creationId xmlns:a16="http://schemas.microsoft.com/office/drawing/2014/main" id="{FF3BB2F3-4BA7-77EE-0D76-09F0CA38215B}"/>
              </a:ext>
            </a:extLst>
          </p:cNvPr>
          <p:cNvSpPr txBox="1"/>
          <p:nvPr/>
        </p:nvSpPr>
        <p:spPr>
          <a:xfrm rot="21182937">
            <a:off x="3557271" y="345681"/>
            <a:ext cx="5733288" cy="338554"/>
          </a:xfrm>
          <a:prstGeom prst="rect">
            <a:avLst/>
          </a:prstGeom>
          <a:noFill/>
        </p:spPr>
        <p:txBody>
          <a:bodyPr wrap="square" rtlCol="0">
            <a:spAutoFit/>
          </a:bodyPr>
          <a:lstStyle/>
          <a:p>
            <a:r>
              <a:rPr kumimoji="1" lang="ja-JP" altLang="en-US" sz="1600" dirty="0">
                <a:solidFill>
                  <a:schemeClr val="bg1"/>
                </a:solidFill>
                <a:latin typeface="BIZ UDPゴシック" panose="020B0400000000000000" pitchFamily="50" charset="-128"/>
                <a:ea typeface="BIZ UDPゴシック" panose="020B0400000000000000" pitchFamily="50" charset="-128"/>
              </a:rPr>
              <a:t>←立憲民主党の原口議員は、</a:t>
            </a:r>
            <a:r>
              <a:rPr kumimoji="1" lang="ja-JP" altLang="en-US" sz="1600" dirty="0">
                <a:solidFill>
                  <a:srgbClr val="FFC000"/>
                </a:solidFill>
                <a:latin typeface="BIZ UDPゴシック" panose="020B0400000000000000" pitchFamily="50" charset="-128"/>
                <a:ea typeface="BIZ UDPゴシック" panose="020B0400000000000000" pitchFamily="50" charset="-128"/>
              </a:rPr>
              <a:t>医療クラスター（医クラ）</a:t>
            </a:r>
            <a:r>
              <a:rPr kumimoji="1" lang="ja-JP" altLang="en-US" sz="1600" dirty="0">
                <a:solidFill>
                  <a:schemeClr val="bg1"/>
                </a:solidFill>
                <a:latin typeface="BIZ UDPゴシック" panose="020B0400000000000000" pitchFamily="50" charset="-128"/>
                <a:ea typeface="BIZ UDPゴシック" panose="020B0400000000000000" pitchFamily="50" charset="-128"/>
              </a:rPr>
              <a:t>と呼称。</a:t>
            </a:r>
          </a:p>
        </p:txBody>
      </p:sp>
      <p:pic>
        <p:nvPicPr>
          <p:cNvPr id="7" name="Picture 42" descr="malicious user_s">
            <a:extLst>
              <a:ext uri="{FF2B5EF4-FFF2-40B4-BE49-F238E27FC236}">
                <a16:creationId xmlns:a16="http://schemas.microsoft.com/office/drawing/2014/main" id="{D2A765C2-0A22-9A6B-049E-D23CF91DD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569" y="2870673"/>
            <a:ext cx="1524364" cy="161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408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7"/>
                                        </p:tgtEl>
                                        <p:attrNameLst>
                                          <p:attrName>ppt_x</p:attrName>
                                        </p:attrNameLst>
                                      </p:cBhvr>
                                      <p:tavLst>
                                        <p:tav tm="0">
                                          <p:val>
                                            <p:strVal val="ppt_x"/>
                                          </p:val>
                                        </p:tav>
                                        <p:tav tm="100000">
                                          <p:val>
                                            <p:strVal val="ppt_x"/>
                                          </p:val>
                                        </p:tav>
                                      </p:tavLst>
                                    </p:anim>
                                    <p:anim calcmode="lin" valueType="num">
                                      <p:cBhvr additive="base">
                                        <p:cTn id="7" dur="1000"/>
                                        <p:tgtEl>
                                          <p:spTgt spid="7"/>
                                        </p:tgtEl>
                                        <p:attrNameLst>
                                          <p:attrName>ppt_y</p:attrName>
                                        </p:attrNameLst>
                                      </p:cBhvr>
                                      <p:tavLst>
                                        <p:tav tm="0">
                                          <p:val>
                                            <p:strVal val="ppt_y"/>
                                          </p:val>
                                        </p:tav>
                                        <p:tav tm="100000">
                                          <p:val>
                                            <p:strVal val="1+ppt_h/2"/>
                                          </p:val>
                                        </p:tav>
                                      </p:tavLst>
                                    </p:anim>
                                    <p:set>
                                      <p:cBhvr>
                                        <p:cTn id="8"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a:latin typeface="Arial Rounded MT Bold" panose="020F0704030504030204" pitchFamily="34" charset="0"/>
                <a:ea typeface="BIZ UDPゴシック" panose="020B0400000000000000" pitchFamily="50" charset="-128"/>
              </a:rPr>
              <a:t>Open Source Pharma</a:t>
            </a:r>
          </a:p>
          <a:p>
            <a:pPr algn="ctr"/>
            <a:r>
              <a:rPr lang="ja-JP" altLang="en-US" sz="66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共通目標</a:t>
            </a:r>
            <a:r>
              <a:rPr lang="ja-JP" altLang="en-US" sz="20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a:t>
            </a:r>
            <a:endParaRPr kumimoji="1" lang="ja-JP" altLang="en-US" sz="66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687946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1" y="0"/>
            <a:ext cx="12191999" cy="6858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a:latin typeface="Arial Rounded MT Bold" panose="020F0704030504030204" pitchFamily="34" charset="0"/>
                <a:ea typeface="BIZ UDPゴシック" panose="020B0400000000000000" pitchFamily="50" charset="-128"/>
              </a:rPr>
              <a:t>Open Source Pharma</a:t>
            </a:r>
          </a:p>
          <a:p>
            <a:pPr algn="ctr"/>
            <a:r>
              <a:rPr lang="ja-JP" altLang="en-US" sz="6600" dirty="0">
                <a:solidFill>
                  <a:schemeClr val="accent1">
                    <a:lumMod val="60000"/>
                    <a:lumOff val="4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共通目標</a:t>
            </a:r>
            <a:r>
              <a:rPr lang="ja-JP" altLang="en-US" sz="20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a:t>
            </a:r>
            <a:endParaRPr lang="en-US" altLang="ja-JP" sz="20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endParaRPr lang="en-US" altLang="ja-JP" sz="20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r>
              <a:rPr kumimoji="1" lang="ja-JP" altLang="en-US"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①</a:t>
            </a:r>
            <a:r>
              <a:rPr kumimoji="1" lang="ja-JP" altLang="en-US"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マラリア</a:t>
            </a:r>
            <a:r>
              <a:rPr kumimoji="1" lang="ja-JP" altLang="en-US" sz="24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（蚊を媒介する病気）</a:t>
            </a:r>
            <a:endParaRPr kumimoji="1" lang="en-US" altLang="ja-JP" sz="24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r>
              <a:rPr kumimoji="1" lang="ja-JP" altLang="en-US"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②クリプトコッカス髄膜炎、アフリカ睡眠病、小児</a:t>
            </a:r>
            <a:r>
              <a:rPr kumimoji="1" lang="en-US" altLang="ja-JP"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HIV</a:t>
            </a:r>
            <a:r>
              <a:rPr kumimoji="1" lang="ja-JP" altLang="en-US"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など</a:t>
            </a:r>
            <a:r>
              <a:rPr kumimoji="1" lang="ja-JP" altLang="en-US"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希少病</a:t>
            </a:r>
            <a:endParaRPr kumimoji="1" lang="en-US" altLang="ja-JP"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r>
              <a:rPr lang="ja-JP" altLang="en-US"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③</a:t>
            </a:r>
            <a:r>
              <a:rPr lang="ja-JP" altLang="en-US"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薬剤耐性菌感染症</a:t>
            </a:r>
            <a:endParaRPr lang="en-US" altLang="ja-JP"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r>
              <a:rPr kumimoji="1" lang="ja-JP" altLang="en-US"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④</a:t>
            </a:r>
            <a:r>
              <a:rPr kumimoji="1" lang="ja-JP" altLang="en-US"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ワクチン後遺症</a:t>
            </a:r>
            <a:r>
              <a:rPr kumimoji="1" lang="ja-JP" altLang="en-US"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a:t>
            </a:r>
            <a:r>
              <a:rPr kumimoji="1" lang="en-US" altLang="ja-JP"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Spike</a:t>
            </a:r>
            <a:r>
              <a:rPr kumimoji="1" lang="ja-JP" altLang="en-US"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、残留</a:t>
            </a:r>
            <a:r>
              <a:rPr kumimoji="1" lang="en-US" altLang="ja-JP"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DNA</a:t>
            </a:r>
            <a:r>
              <a:rPr kumimoji="1" lang="ja-JP" altLang="en-US"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片、</a:t>
            </a:r>
            <a:r>
              <a:rPr kumimoji="1" lang="en-US" altLang="ja-JP"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SV40</a:t>
            </a:r>
            <a:r>
              <a:rPr kumimoji="1" lang="ja-JP" altLang="en-US"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遺伝子など）</a:t>
            </a:r>
            <a:endParaRPr kumimoji="1" lang="en-US" altLang="ja-JP"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r>
              <a:rPr lang="ja-JP" altLang="en-US" sz="28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⑤</a:t>
            </a:r>
            <a:r>
              <a:rPr lang="ja-JP" altLang="en-US"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既存薬の利用拡大</a:t>
            </a:r>
            <a:r>
              <a:rPr lang="ja-JP" altLang="en-US" sz="2800" dirty="0">
                <a:solidFill>
                  <a:schemeClr val="bg2"/>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（安価で有効性の高い薬剤の普及促進）</a:t>
            </a:r>
            <a:endParaRPr kumimoji="1" lang="ja-JP" altLang="en-US" sz="2800" dirty="0">
              <a:solidFill>
                <a:schemeClr val="bg2"/>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13346F63-40E6-93F5-09E7-DEFF796C5084}"/>
              </a:ext>
            </a:extLst>
          </p:cNvPr>
          <p:cNvSpPr txBox="1"/>
          <p:nvPr/>
        </p:nvSpPr>
        <p:spPr>
          <a:xfrm rot="442710">
            <a:off x="2834943" y="6106244"/>
            <a:ext cx="5711346" cy="369332"/>
          </a:xfrm>
          <a:prstGeom prst="rect">
            <a:avLst/>
          </a:prstGeom>
          <a:no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勿論、衆知・協働により創薬にも取り組みます！</a:t>
            </a:r>
          </a:p>
        </p:txBody>
      </p:sp>
    </p:spTree>
    <p:extLst>
      <p:ext uri="{BB962C8B-B14F-4D97-AF65-F5344CB8AC3E}">
        <p14:creationId xmlns:p14="http://schemas.microsoft.com/office/powerpoint/2010/main" val="3301208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DD52974-CBD7-B40D-7B7B-C83E9C3108F1}"/>
              </a:ext>
            </a:extLst>
          </p:cNvPr>
          <p:cNvPicPr>
            <a:picLocks noChangeAspect="1"/>
          </p:cNvPicPr>
          <p:nvPr/>
        </p:nvPicPr>
        <p:blipFill>
          <a:blip r:embed="rId2"/>
          <a:stretch>
            <a:fillRect/>
          </a:stretch>
        </p:blipFill>
        <p:spPr>
          <a:xfrm>
            <a:off x="594731" y="7434"/>
            <a:ext cx="10973751" cy="2324301"/>
          </a:xfrm>
          <a:prstGeom prst="rect">
            <a:avLst/>
          </a:prstGeom>
        </p:spPr>
      </p:pic>
      <p:pic>
        <p:nvPicPr>
          <p:cNvPr id="5" name="図 4">
            <a:extLst>
              <a:ext uri="{FF2B5EF4-FFF2-40B4-BE49-F238E27FC236}">
                <a16:creationId xmlns:a16="http://schemas.microsoft.com/office/drawing/2014/main" id="{0C320E2D-677E-A3B4-104C-57D46C7A72F4}"/>
              </a:ext>
            </a:extLst>
          </p:cNvPr>
          <p:cNvPicPr>
            <a:picLocks noChangeAspect="1"/>
          </p:cNvPicPr>
          <p:nvPr/>
        </p:nvPicPr>
        <p:blipFill>
          <a:blip r:embed="rId3"/>
          <a:stretch>
            <a:fillRect/>
          </a:stretch>
        </p:blipFill>
        <p:spPr>
          <a:xfrm>
            <a:off x="172084" y="2280300"/>
            <a:ext cx="5284581" cy="4506799"/>
          </a:xfrm>
          <a:prstGeom prst="rect">
            <a:avLst/>
          </a:prstGeom>
        </p:spPr>
      </p:pic>
      <p:sp>
        <p:nvSpPr>
          <p:cNvPr id="8" name="テキスト ボックス 7">
            <a:extLst>
              <a:ext uri="{FF2B5EF4-FFF2-40B4-BE49-F238E27FC236}">
                <a16:creationId xmlns:a16="http://schemas.microsoft.com/office/drawing/2014/main" id="{AB29CB1B-BFD5-CD8A-9945-003274B88002}"/>
              </a:ext>
            </a:extLst>
          </p:cNvPr>
          <p:cNvSpPr txBox="1"/>
          <p:nvPr/>
        </p:nvSpPr>
        <p:spPr>
          <a:xfrm>
            <a:off x="5456665" y="2442337"/>
            <a:ext cx="6631257" cy="4154984"/>
          </a:xfrm>
          <a:prstGeom prst="rect">
            <a:avLst/>
          </a:prstGeom>
          <a:noFill/>
        </p:spPr>
        <p:txBody>
          <a:bodyPr wrap="square">
            <a:spAutoFit/>
          </a:bodyPr>
          <a:lstStyle/>
          <a:p>
            <a:r>
              <a:rPr lang="ja-JP" altLang="en-US" b="0" dirty="0">
                <a:solidFill>
                  <a:srgbClr val="515359"/>
                </a:solidFill>
                <a:effectLst/>
                <a:latin typeface="BIZ UDPゴシック" panose="020B0400000000000000" pitchFamily="50" charset="-128"/>
                <a:ea typeface="BIZ UDPゴシック" panose="020B0400000000000000" pitchFamily="50" charset="-128"/>
              </a:rPr>
              <a:t>このチャレンジでは、参加者に提供される</a:t>
            </a:r>
            <a:r>
              <a:rPr lang="en-US" altLang="ja-JP" b="0" dirty="0">
                <a:solidFill>
                  <a:srgbClr val="515359"/>
                </a:solidFill>
                <a:effectLst/>
                <a:latin typeface="BIZ UDPゴシック" panose="020B0400000000000000" pitchFamily="50" charset="-128"/>
                <a:ea typeface="BIZ UDPゴシック" panose="020B0400000000000000" pitchFamily="50" charset="-128"/>
              </a:rPr>
              <a:t>30</a:t>
            </a:r>
            <a:r>
              <a:rPr lang="ja-JP" altLang="en-US" b="0" dirty="0">
                <a:solidFill>
                  <a:srgbClr val="515359"/>
                </a:solidFill>
                <a:effectLst/>
                <a:latin typeface="BIZ UDPゴシック" panose="020B0400000000000000" pitchFamily="50" charset="-128"/>
                <a:ea typeface="BIZ UDPゴシック" panose="020B0400000000000000" pitchFamily="50" charset="-128"/>
              </a:rPr>
              <a:t>のマラリア原虫の転写データセットを使用して、</a:t>
            </a:r>
            <a:r>
              <a:rPr lang="ja-JP" altLang="en-US" b="0" i="0" dirty="0">
                <a:solidFill>
                  <a:srgbClr val="515359"/>
                </a:solidFill>
                <a:effectLst/>
                <a:latin typeface="BIZ UDPゴシック" panose="020B0400000000000000" pitchFamily="50" charset="-128"/>
                <a:ea typeface="BIZ UDPゴシック" panose="020B0400000000000000" pitchFamily="50" charset="-128"/>
              </a:rPr>
              <a:t>マラリア分離株のアルテミシニン </a:t>
            </a:r>
            <a:r>
              <a:rPr lang="en-US" altLang="ja-JP" b="0" i="0" dirty="0">
                <a:solidFill>
                  <a:srgbClr val="515359"/>
                </a:solidFill>
                <a:effectLst/>
                <a:latin typeface="BIZ UDPゴシック" panose="020B0400000000000000" pitchFamily="50" charset="-128"/>
                <a:ea typeface="BIZ UDPゴシック" panose="020B0400000000000000" pitchFamily="50" charset="-128"/>
              </a:rPr>
              <a:t>(Art) IC </a:t>
            </a:r>
            <a:r>
              <a:rPr lang="en-US" altLang="ja-JP" b="0" i="0" baseline="-25000" dirty="0">
                <a:solidFill>
                  <a:srgbClr val="515359"/>
                </a:solidFill>
                <a:effectLst/>
                <a:latin typeface="BIZ UDPゴシック" panose="020B0400000000000000" pitchFamily="50" charset="-128"/>
                <a:ea typeface="BIZ UDPゴシック" panose="020B0400000000000000" pitchFamily="50" charset="-128"/>
              </a:rPr>
              <a:t>50</a:t>
            </a:r>
            <a:r>
              <a:rPr lang="ja-JP" altLang="en-US" b="0" i="0" dirty="0">
                <a:solidFill>
                  <a:srgbClr val="515359"/>
                </a:solidFill>
                <a:effectLst/>
                <a:latin typeface="BIZ UDPゴシック" panose="020B0400000000000000" pitchFamily="50" charset="-128"/>
                <a:ea typeface="BIZ UDPゴシック" panose="020B0400000000000000" pitchFamily="50" charset="-128"/>
              </a:rPr>
              <a:t> </a:t>
            </a:r>
            <a:r>
              <a:rPr lang="en-US" altLang="ja-JP" b="0" i="0" dirty="0">
                <a:solidFill>
                  <a:srgbClr val="515359"/>
                </a:solidFill>
                <a:effectLst/>
                <a:latin typeface="BIZ UDPゴシック" panose="020B0400000000000000" pitchFamily="50" charset="-128"/>
                <a:ea typeface="BIZ UDPゴシック" panose="020B0400000000000000" pitchFamily="50" charset="-128"/>
              </a:rPr>
              <a:t>(</a:t>
            </a:r>
            <a:r>
              <a:rPr lang="ja-JP" altLang="en-US" b="0" i="0" dirty="0">
                <a:solidFill>
                  <a:srgbClr val="515359"/>
                </a:solidFill>
                <a:effectLst/>
                <a:latin typeface="BIZ UDPゴシック" panose="020B0400000000000000" pitchFamily="50" charset="-128"/>
                <a:ea typeface="BIZ UDPゴシック" panose="020B0400000000000000" pitchFamily="50" charset="-128"/>
              </a:rPr>
              <a:t>寄生虫の</a:t>
            </a:r>
            <a:r>
              <a:rPr lang="en-US" altLang="ja-JP" b="0" i="0" dirty="0">
                <a:solidFill>
                  <a:srgbClr val="515359"/>
                </a:solidFill>
                <a:effectLst/>
                <a:latin typeface="BIZ UDPゴシック" panose="020B0400000000000000" pitchFamily="50" charset="-128"/>
                <a:ea typeface="BIZ UDPゴシック" panose="020B0400000000000000" pitchFamily="50" charset="-128"/>
              </a:rPr>
              <a:t>50% </a:t>
            </a:r>
            <a:r>
              <a:rPr lang="ja-JP" altLang="en-US" b="0" i="0" dirty="0">
                <a:solidFill>
                  <a:srgbClr val="515359"/>
                </a:solidFill>
                <a:effectLst/>
                <a:latin typeface="BIZ UDPゴシック" panose="020B0400000000000000" pitchFamily="50" charset="-128"/>
                <a:ea typeface="BIZ UDPゴシック" panose="020B0400000000000000" pitchFamily="50" charset="-128"/>
              </a:rPr>
              <a:t>が死亡する薬物濃度</a:t>
            </a:r>
            <a:r>
              <a:rPr lang="en-US" altLang="ja-JP" b="0" i="0" dirty="0">
                <a:solidFill>
                  <a:srgbClr val="515359"/>
                </a:solidFill>
                <a:effectLst/>
                <a:latin typeface="BIZ UDPゴシック" panose="020B0400000000000000" pitchFamily="50" charset="-128"/>
                <a:ea typeface="BIZ UDPゴシック" panose="020B0400000000000000" pitchFamily="50" charset="-128"/>
              </a:rPr>
              <a:t>) </a:t>
            </a:r>
            <a:r>
              <a:rPr lang="ja-JP" altLang="en-US" b="0" i="0" dirty="0">
                <a:solidFill>
                  <a:srgbClr val="515359"/>
                </a:solidFill>
                <a:effectLst/>
                <a:latin typeface="BIZ UDPゴシック" panose="020B0400000000000000" pitchFamily="50" charset="-128"/>
                <a:ea typeface="BIZ UDPゴシック" panose="020B0400000000000000" pitchFamily="50" charset="-128"/>
              </a:rPr>
              <a:t>を予測する。</a:t>
            </a:r>
            <a:endParaRPr lang="en-US" altLang="ja-JP" b="0" i="0" dirty="0">
              <a:solidFill>
                <a:srgbClr val="515359"/>
              </a:solidFill>
              <a:effectLst/>
              <a:latin typeface="BIZ UDPゴシック" panose="020B0400000000000000" pitchFamily="50" charset="-128"/>
              <a:ea typeface="BIZ UDPゴシック" panose="020B0400000000000000" pitchFamily="50" charset="-128"/>
            </a:endParaRPr>
          </a:p>
          <a:p>
            <a:endParaRPr lang="en-US" altLang="ja-JP" dirty="0">
              <a:solidFill>
                <a:srgbClr val="515359"/>
              </a:solidFill>
              <a:latin typeface="BIZ UDPゴシック" panose="020B0400000000000000" pitchFamily="50" charset="-128"/>
              <a:ea typeface="BIZ UDPゴシック" panose="020B0400000000000000" pitchFamily="50" charset="-128"/>
            </a:endParaRPr>
          </a:p>
          <a:p>
            <a:pPr algn="l"/>
            <a:r>
              <a:rPr lang="ja-JP" altLang="en-US" sz="1200" b="1" dirty="0">
                <a:solidFill>
                  <a:srgbClr val="515359"/>
                </a:solidFill>
                <a:latin typeface="HGP明朝B" panose="02020800000000000000" pitchFamily="18" charset="-128"/>
                <a:ea typeface="HGP明朝B" panose="02020800000000000000" pitchFamily="18" charset="-128"/>
              </a:rPr>
              <a:t>■</a:t>
            </a:r>
            <a:r>
              <a:rPr lang="ja-JP" altLang="en-US" sz="1200" b="1" i="0" dirty="0">
                <a:solidFill>
                  <a:srgbClr val="515359"/>
                </a:solidFill>
                <a:effectLst/>
                <a:latin typeface="HGP明朝B" panose="02020800000000000000" pitchFamily="18" charset="-128"/>
                <a:ea typeface="HGP明朝B" panose="02020800000000000000" pitchFamily="18" charset="-128"/>
              </a:rPr>
              <a:t>アルテミシニン </a:t>
            </a:r>
            <a:r>
              <a:rPr lang="en-US" altLang="ja-JP" sz="1200" b="1" i="0" dirty="0">
                <a:solidFill>
                  <a:srgbClr val="515359"/>
                </a:solidFill>
                <a:effectLst/>
                <a:latin typeface="HGP明朝B" panose="02020800000000000000" pitchFamily="18" charset="-128"/>
                <a:ea typeface="HGP明朝B" panose="02020800000000000000" pitchFamily="18" charset="-128"/>
              </a:rPr>
              <a:t>(Art):</a:t>
            </a:r>
          </a:p>
          <a:p>
            <a:pPr algn="l"/>
            <a:r>
              <a:rPr lang="ja-JP" altLang="en-US" sz="1200" b="0" i="0" dirty="0">
                <a:solidFill>
                  <a:srgbClr val="515359"/>
                </a:solidFill>
                <a:effectLst/>
                <a:latin typeface="HGP明朝B" panose="02020800000000000000" pitchFamily="18" charset="-128"/>
                <a:ea typeface="HGP明朝B" panose="02020800000000000000" pitchFamily="18" charset="-128"/>
              </a:rPr>
              <a:t>多剤耐性マラリアに対して使用される抗マラリア薬。</a:t>
            </a:r>
            <a:r>
              <a:rPr lang="en-US" altLang="ja-JP" sz="1200" b="0" i="0" dirty="0">
                <a:solidFill>
                  <a:srgbClr val="515359"/>
                </a:solidFill>
                <a:effectLst/>
                <a:latin typeface="HGP明朝B" panose="02020800000000000000" pitchFamily="18" charset="-128"/>
                <a:ea typeface="HGP明朝B" panose="02020800000000000000" pitchFamily="18" charset="-128"/>
              </a:rPr>
              <a:t>WHO</a:t>
            </a:r>
            <a:r>
              <a:rPr lang="ja-JP" altLang="en-US" sz="1200" b="0" i="0" dirty="0">
                <a:solidFill>
                  <a:srgbClr val="515359"/>
                </a:solidFill>
                <a:effectLst/>
                <a:latin typeface="HGP明朝B" panose="02020800000000000000" pitchFamily="18" charset="-128"/>
                <a:ea typeface="HGP明朝B" panose="02020800000000000000" pitchFamily="18" charset="-128"/>
              </a:rPr>
              <a:t>の推奨に従って、別の薬と組み合わせて使用​​されることがよくあります。芸術とその派生作品に対する抵抗が東南アジアで報告されている。ジヒドロアルテミシニンは、</a:t>
            </a:r>
            <a:r>
              <a:rPr lang="en-US" altLang="ja-JP" sz="1200" b="0" i="0" dirty="0">
                <a:solidFill>
                  <a:srgbClr val="515359"/>
                </a:solidFill>
                <a:effectLst/>
                <a:latin typeface="HGP明朝B" panose="02020800000000000000" pitchFamily="18" charset="-128"/>
                <a:ea typeface="HGP明朝B" panose="02020800000000000000" pitchFamily="18" charset="-128"/>
              </a:rPr>
              <a:t>Art </a:t>
            </a:r>
            <a:r>
              <a:rPr lang="ja-JP" altLang="en-US" sz="1200" b="0" i="0" dirty="0">
                <a:solidFill>
                  <a:srgbClr val="515359"/>
                </a:solidFill>
                <a:effectLst/>
                <a:latin typeface="HGP明朝B" panose="02020800000000000000" pitchFamily="18" charset="-128"/>
                <a:ea typeface="HGP明朝B" panose="02020800000000000000" pitchFamily="18" charset="-128"/>
              </a:rPr>
              <a:t>の代謝活性型です。</a:t>
            </a:r>
          </a:p>
          <a:p>
            <a:pPr algn="l"/>
            <a:endParaRPr lang="en-US" altLang="ja-JP" sz="1200" b="1" i="0" dirty="0">
              <a:solidFill>
                <a:srgbClr val="515359"/>
              </a:solidFill>
              <a:effectLst/>
              <a:latin typeface="HGP明朝B" panose="02020800000000000000" pitchFamily="18" charset="-128"/>
              <a:ea typeface="HGP明朝B" panose="02020800000000000000" pitchFamily="18" charset="-128"/>
            </a:endParaRPr>
          </a:p>
          <a:p>
            <a:pPr algn="l"/>
            <a:r>
              <a:rPr lang="ja-JP" altLang="en-US" sz="1200" b="1" i="0" dirty="0">
                <a:solidFill>
                  <a:srgbClr val="515359"/>
                </a:solidFill>
                <a:effectLst/>
                <a:latin typeface="HGP明朝B" panose="02020800000000000000" pitchFamily="18" charset="-128"/>
                <a:ea typeface="HGP明朝B" panose="02020800000000000000" pitchFamily="18" charset="-128"/>
              </a:rPr>
              <a:t>■</a:t>
            </a:r>
            <a:r>
              <a:rPr lang="en-US" altLang="ja-JP" sz="1200" b="1" i="0" dirty="0">
                <a:solidFill>
                  <a:srgbClr val="515359"/>
                </a:solidFill>
                <a:effectLst/>
                <a:latin typeface="HGP明朝B" panose="02020800000000000000" pitchFamily="18" charset="-128"/>
                <a:ea typeface="HGP明朝B" panose="02020800000000000000" pitchFamily="18" charset="-128"/>
              </a:rPr>
              <a:t>IC50:</a:t>
            </a:r>
          </a:p>
          <a:p>
            <a:pPr algn="l"/>
            <a:r>
              <a:rPr lang="ja-JP" altLang="en-US" sz="1200" b="0" i="0" dirty="0">
                <a:solidFill>
                  <a:srgbClr val="515359"/>
                </a:solidFill>
                <a:effectLst/>
                <a:latin typeface="HGP明朝B" panose="02020800000000000000" pitchFamily="18" charset="-128"/>
                <a:ea typeface="HGP明朝B" panose="02020800000000000000" pitchFamily="18" charset="-128"/>
              </a:rPr>
              <a:t>異なる用量の抗マラリア薬に耐えるマラリア原虫の能力を測定するために使用される</a:t>
            </a:r>
            <a:r>
              <a:rPr lang="en-US" altLang="ja-JP" sz="1200" b="0" i="1" dirty="0">
                <a:solidFill>
                  <a:srgbClr val="515359"/>
                </a:solidFill>
                <a:effectLst/>
                <a:latin typeface="HGP明朝B" panose="02020800000000000000" pitchFamily="18" charset="-128"/>
                <a:ea typeface="HGP明朝B" panose="02020800000000000000" pitchFamily="18" charset="-128"/>
              </a:rPr>
              <a:t>in vitro</a:t>
            </a:r>
            <a:r>
              <a:rPr lang="ja-JP" altLang="en-US" sz="1200" b="0" i="0" dirty="0">
                <a:solidFill>
                  <a:srgbClr val="515359"/>
                </a:solidFill>
                <a:effectLst/>
                <a:latin typeface="HGP明朝B" panose="02020800000000000000" pitchFamily="18" charset="-128"/>
                <a:ea typeface="HGP明朝B" panose="02020800000000000000" pitchFamily="18" charset="-128"/>
              </a:rPr>
              <a:t>薬物検査。</a:t>
            </a:r>
            <a:r>
              <a:rPr lang="en-US" altLang="ja-JP" sz="1200" b="0" i="0" dirty="0">
                <a:solidFill>
                  <a:srgbClr val="515359"/>
                </a:solidFill>
                <a:effectLst/>
                <a:latin typeface="HGP明朝B" panose="02020800000000000000" pitchFamily="18" charset="-128"/>
                <a:ea typeface="HGP明朝B" panose="02020800000000000000" pitchFamily="18" charset="-128"/>
              </a:rPr>
              <a:t>50%</a:t>
            </a:r>
            <a:r>
              <a:rPr lang="ja-JP" altLang="en-US" sz="1200" b="0" i="0" dirty="0">
                <a:solidFill>
                  <a:srgbClr val="515359"/>
                </a:solidFill>
                <a:effectLst/>
                <a:latin typeface="HGP明朝B" panose="02020800000000000000" pitchFamily="18" charset="-128"/>
                <a:ea typeface="HGP明朝B" panose="02020800000000000000" pitchFamily="18" charset="-128"/>
              </a:rPr>
              <a:t>阻害濃度の略で、</a:t>
            </a:r>
            <a:r>
              <a:rPr lang="en-US" altLang="ja-JP" sz="1200" b="0" i="0" dirty="0">
                <a:solidFill>
                  <a:srgbClr val="515359"/>
                </a:solidFill>
                <a:effectLst/>
                <a:latin typeface="HGP明朝B" panose="02020800000000000000" pitchFamily="18" charset="-128"/>
                <a:ea typeface="HGP明朝B" panose="02020800000000000000" pitchFamily="18" charset="-128"/>
              </a:rPr>
              <a:t>48</a:t>
            </a:r>
            <a:r>
              <a:rPr lang="ja-JP" altLang="en-US" sz="1200" b="0" i="0" dirty="0">
                <a:solidFill>
                  <a:srgbClr val="515359"/>
                </a:solidFill>
                <a:effectLst/>
                <a:latin typeface="HGP明朝B" panose="02020800000000000000" pitchFamily="18" charset="-128"/>
                <a:ea typeface="HGP明朝B" panose="02020800000000000000" pitchFamily="18" charset="-128"/>
              </a:rPr>
              <a:t>時間のライフサイクルにわたって寄生虫の増殖を半分に減らす抗マラリア薬の量を測定することもできます。</a:t>
            </a:r>
            <a:r>
              <a:rPr lang="ja-JP" altLang="en-US" sz="1200" b="0" i="1" dirty="0">
                <a:solidFill>
                  <a:srgbClr val="515359"/>
                </a:solidFill>
                <a:effectLst/>
                <a:latin typeface="HGP明朝B" panose="02020800000000000000" pitchFamily="18" charset="-128"/>
                <a:ea typeface="HGP明朝B" panose="02020800000000000000" pitchFamily="18" charset="-128"/>
              </a:rPr>
              <a:t>これは、 </a:t>
            </a:r>
            <a:r>
              <a:rPr lang="en-US" altLang="ja-JP" sz="1200" b="0" i="1" dirty="0">
                <a:solidFill>
                  <a:srgbClr val="515359"/>
                </a:solidFill>
                <a:effectLst/>
                <a:latin typeface="HGP明朝B" panose="02020800000000000000" pitchFamily="18" charset="-128"/>
                <a:ea typeface="HGP明朝B" panose="02020800000000000000" pitchFamily="18" charset="-128"/>
              </a:rPr>
              <a:t>in vitro </a:t>
            </a:r>
            <a:r>
              <a:rPr lang="ja-JP" altLang="en-US" sz="1200" b="0" i="1" dirty="0">
                <a:solidFill>
                  <a:srgbClr val="515359"/>
                </a:solidFill>
                <a:effectLst/>
                <a:latin typeface="HGP明朝B" panose="02020800000000000000" pitchFamily="18" charset="-128"/>
                <a:ea typeface="HGP明朝B" panose="02020800000000000000" pitchFamily="18" charset="-128"/>
              </a:rPr>
              <a:t>での</a:t>
            </a:r>
            <a:r>
              <a:rPr lang="ja-JP" altLang="en-US" sz="1200" b="0" i="0" dirty="0">
                <a:solidFill>
                  <a:srgbClr val="515359"/>
                </a:solidFill>
                <a:effectLst/>
                <a:latin typeface="HGP明朝B" panose="02020800000000000000" pitchFamily="18" charset="-128"/>
                <a:ea typeface="HGP明朝B" panose="02020800000000000000" pitchFamily="18" charset="-128"/>
              </a:rPr>
              <a:t>薬剤耐性を測定するための黄金標準ですが、臨床上の </a:t>
            </a:r>
            <a:r>
              <a:rPr lang="en-US" altLang="ja-JP" sz="1200" b="0" i="0" dirty="0">
                <a:solidFill>
                  <a:srgbClr val="515359"/>
                </a:solidFill>
                <a:effectLst/>
                <a:latin typeface="HGP明朝B" panose="02020800000000000000" pitchFamily="18" charset="-128"/>
                <a:ea typeface="HGP明朝B" panose="02020800000000000000" pitchFamily="18" charset="-128"/>
              </a:rPr>
              <a:t>Art </a:t>
            </a:r>
            <a:r>
              <a:rPr lang="ja-JP" altLang="en-US" sz="1200" b="0" i="0" dirty="0">
                <a:solidFill>
                  <a:srgbClr val="515359"/>
                </a:solidFill>
                <a:effectLst/>
                <a:latin typeface="HGP明朝B" panose="02020800000000000000" pitchFamily="18" charset="-128"/>
                <a:ea typeface="HGP明朝B" panose="02020800000000000000" pitchFamily="18" charset="-128"/>
              </a:rPr>
              <a:t>耐性とはあまり相関していません。</a:t>
            </a:r>
          </a:p>
          <a:p>
            <a:pPr algn="l"/>
            <a:endParaRPr lang="en-US" altLang="ja-JP" sz="1200" b="1" i="0" dirty="0">
              <a:solidFill>
                <a:srgbClr val="515359"/>
              </a:solidFill>
              <a:effectLst/>
              <a:latin typeface="HGP明朝B" panose="02020800000000000000" pitchFamily="18" charset="-128"/>
              <a:ea typeface="HGP明朝B" panose="02020800000000000000" pitchFamily="18" charset="-128"/>
            </a:endParaRPr>
          </a:p>
          <a:p>
            <a:pPr algn="l"/>
            <a:r>
              <a:rPr lang="ja-JP" altLang="en-US" sz="1200" b="1" i="0" dirty="0">
                <a:solidFill>
                  <a:srgbClr val="515359"/>
                </a:solidFill>
                <a:effectLst/>
                <a:latin typeface="HGP明朝B" panose="02020800000000000000" pitchFamily="18" charset="-128"/>
                <a:ea typeface="HGP明朝B" panose="02020800000000000000" pitchFamily="18" charset="-128"/>
              </a:rPr>
              <a:t>■クリアランス率</a:t>
            </a:r>
            <a:r>
              <a:rPr lang="en-US" altLang="ja-JP" sz="1200" b="1" i="0" dirty="0">
                <a:solidFill>
                  <a:srgbClr val="515359"/>
                </a:solidFill>
                <a:effectLst/>
                <a:latin typeface="HGP明朝B" panose="02020800000000000000" pitchFamily="18" charset="-128"/>
                <a:ea typeface="HGP明朝B" panose="02020800000000000000" pitchFamily="18" charset="-128"/>
              </a:rPr>
              <a:t>:</a:t>
            </a:r>
          </a:p>
          <a:p>
            <a:pPr algn="l"/>
            <a:r>
              <a:rPr lang="ja-JP" altLang="en-US" sz="1200" b="0" i="0" dirty="0">
                <a:solidFill>
                  <a:srgbClr val="515359"/>
                </a:solidFill>
                <a:effectLst/>
                <a:latin typeface="HGP明朝B" panose="02020800000000000000" pitchFamily="18" charset="-128"/>
                <a:ea typeface="HGP明朝B" panose="02020800000000000000" pitchFamily="18" charset="-128"/>
              </a:rPr>
              <a:t>患者が抗マラリア薬によって寄生虫の数を減少させる速度。多くの場合、顕微鏡検査によって測定されます。クリアランス率は、</a:t>
            </a:r>
            <a:r>
              <a:rPr lang="ja-JP" altLang="en-US" sz="1200" b="0" i="1" dirty="0">
                <a:solidFill>
                  <a:srgbClr val="515359"/>
                </a:solidFill>
                <a:effectLst/>
                <a:latin typeface="HGP明朝B" panose="02020800000000000000" pitchFamily="18" charset="-128"/>
                <a:ea typeface="HGP明朝B" panose="02020800000000000000" pitchFamily="18" charset="-128"/>
              </a:rPr>
              <a:t>生体内</a:t>
            </a:r>
            <a:r>
              <a:rPr lang="ja-JP" altLang="en-US" sz="1200" b="0" i="0" dirty="0">
                <a:solidFill>
                  <a:srgbClr val="515359"/>
                </a:solidFill>
                <a:effectLst/>
                <a:latin typeface="HGP明朝B" panose="02020800000000000000" pitchFamily="18" charset="-128"/>
                <a:ea typeface="HGP明朝B" panose="02020800000000000000" pitchFamily="18" charset="-128"/>
              </a:rPr>
              <a:t>抵抗測定の黄金標準です。多くの場合、クリアランス率は患者クリアランス半減期 </a:t>
            </a:r>
            <a:r>
              <a:rPr lang="en-US" altLang="ja-JP" sz="1200" b="0" i="0" dirty="0">
                <a:solidFill>
                  <a:srgbClr val="515359"/>
                </a:solidFill>
                <a:effectLst/>
                <a:latin typeface="HGP明朝B" panose="02020800000000000000" pitchFamily="18" charset="-128"/>
                <a:ea typeface="HGP明朝B" panose="02020800000000000000" pitchFamily="18" charset="-128"/>
              </a:rPr>
              <a:t>(PC </a:t>
            </a:r>
            <a:r>
              <a:rPr lang="en-US" altLang="ja-JP" sz="1200" b="0" i="0" baseline="-25000" dirty="0">
                <a:solidFill>
                  <a:srgbClr val="515359"/>
                </a:solidFill>
                <a:effectLst/>
                <a:latin typeface="HGP明朝B" panose="02020800000000000000" pitchFamily="18" charset="-128"/>
                <a:ea typeface="HGP明朝B" panose="02020800000000000000" pitchFamily="18" charset="-128"/>
              </a:rPr>
              <a:t>1/2</a:t>
            </a:r>
            <a:r>
              <a:rPr lang="ja-JP" altLang="en-US" sz="1200" b="0" i="0" dirty="0">
                <a:solidFill>
                  <a:srgbClr val="515359"/>
                </a:solidFill>
                <a:effectLst/>
                <a:latin typeface="HGP明朝B" panose="02020800000000000000" pitchFamily="18" charset="-128"/>
                <a:ea typeface="HGP明朝B" panose="02020800000000000000" pitchFamily="18" charset="-128"/>
              </a:rPr>
              <a:t> </a:t>
            </a:r>
            <a:r>
              <a:rPr lang="en-US" altLang="ja-JP" sz="1200" b="0" i="0" dirty="0">
                <a:solidFill>
                  <a:srgbClr val="515359"/>
                </a:solidFill>
                <a:effectLst/>
                <a:latin typeface="HGP明朝B" panose="02020800000000000000" pitchFamily="18" charset="-128"/>
                <a:ea typeface="HGP明朝B" panose="02020800000000000000" pitchFamily="18" charset="-128"/>
              </a:rPr>
              <a:t>)</a:t>
            </a:r>
            <a:r>
              <a:rPr lang="ja-JP" altLang="en-US" sz="1200" b="0" i="0" dirty="0">
                <a:solidFill>
                  <a:srgbClr val="515359"/>
                </a:solidFill>
                <a:effectLst/>
                <a:latin typeface="HGP明朝B" panose="02020800000000000000" pitchFamily="18" charset="-128"/>
                <a:ea typeface="HGP明朝B" panose="02020800000000000000" pitchFamily="18" charset="-128"/>
              </a:rPr>
              <a:t>、つまり患者の寄生虫数が半分に減少するのにかかる時間によって測定されます。</a:t>
            </a:r>
            <a:r>
              <a:rPr lang="en-US" altLang="ja-JP" sz="1200" b="0" i="0" dirty="0">
                <a:solidFill>
                  <a:srgbClr val="515359"/>
                </a:solidFill>
                <a:effectLst/>
                <a:latin typeface="HGP明朝B" panose="02020800000000000000" pitchFamily="18" charset="-128"/>
                <a:ea typeface="HGP明朝B" panose="02020800000000000000" pitchFamily="18" charset="-128"/>
              </a:rPr>
              <a:t>Art </a:t>
            </a:r>
            <a:r>
              <a:rPr lang="ja-JP" altLang="en-US" sz="1200" b="0" i="0" dirty="0">
                <a:solidFill>
                  <a:srgbClr val="515359"/>
                </a:solidFill>
                <a:effectLst/>
                <a:latin typeface="HGP明朝B" panose="02020800000000000000" pitchFamily="18" charset="-128"/>
                <a:ea typeface="HGP明朝B" panose="02020800000000000000" pitchFamily="18" charset="-128"/>
              </a:rPr>
              <a:t>薬剤</a:t>
            </a:r>
            <a:r>
              <a:rPr lang="en-US" altLang="ja-JP" sz="1200" b="0" i="0" dirty="0">
                <a:solidFill>
                  <a:srgbClr val="515359"/>
                </a:solidFill>
                <a:effectLst/>
                <a:latin typeface="HGP明朝B" panose="02020800000000000000" pitchFamily="18" charset="-128"/>
                <a:ea typeface="HGP明朝B" panose="02020800000000000000" pitchFamily="18" charset="-128"/>
              </a:rPr>
              <a:t>/</a:t>
            </a:r>
            <a:r>
              <a:rPr lang="ja-JP" altLang="en-US" sz="1200" b="0" i="0" dirty="0">
                <a:solidFill>
                  <a:srgbClr val="515359"/>
                </a:solidFill>
                <a:effectLst/>
                <a:latin typeface="HGP明朝B" panose="02020800000000000000" pitchFamily="18" charset="-128"/>
                <a:ea typeface="HGP明朝B" panose="02020800000000000000" pitchFamily="18" charset="-128"/>
              </a:rPr>
              <a:t>併用療法の</a:t>
            </a:r>
            <a:r>
              <a:rPr lang="en-US" altLang="ja-JP" sz="1200" b="0" i="0" dirty="0">
                <a:solidFill>
                  <a:srgbClr val="515359"/>
                </a:solidFill>
                <a:effectLst/>
                <a:latin typeface="HGP明朝B" panose="02020800000000000000" pitchFamily="18" charset="-128"/>
                <a:ea typeface="HGP明朝B" panose="02020800000000000000" pitchFamily="18" charset="-128"/>
              </a:rPr>
              <a:t>PC </a:t>
            </a:r>
            <a:r>
              <a:rPr lang="en-US" altLang="ja-JP" sz="1200" b="0" i="0" baseline="-25000" dirty="0">
                <a:solidFill>
                  <a:srgbClr val="515359"/>
                </a:solidFill>
                <a:effectLst/>
                <a:latin typeface="HGP明朝B" panose="02020800000000000000" pitchFamily="18" charset="-128"/>
                <a:ea typeface="HGP明朝B" panose="02020800000000000000" pitchFamily="18" charset="-128"/>
              </a:rPr>
              <a:t>1/2</a:t>
            </a:r>
            <a:r>
              <a:rPr lang="ja-JP" altLang="en-US" sz="1200" b="0" i="0" dirty="0">
                <a:solidFill>
                  <a:srgbClr val="515359"/>
                </a:solidFill>
                <a:effectLst/>
                <a:latin typeface="HGP明朝B" panose="02020800000000000000" pitchFamily="18" charset="-128"/>
                <a:ea typeface="HGP明朝B" panose="02020800000000000000" pitchFamily="18" charset="-128"/>
              </a:rPr>
              <a:t>が </a:t>
            </a:r>
            <a:r>
              <a:rPr lang="en-US" altLang="ja-JP" sz="1200" b="0" i="0" dirty="0">
                <a:solidFill>
                  <a:srgbClr val="515359"/>
                </a:solidFill>
                <a:effectLst/>
                <a:latin typeface="HGP明朝B" panose="02020800000000000000" pitchFamily="18" charset="-128"/>
                <a:ea typeface="HGP明朝B" panose="02020800000000000000" pitchFamily="18" charset="-128"/>
              </a:rPr>
              <a:t>5 </a:t>
            </a:r>
            <a:r>
              <a:rPr lang="ja-JP" altLang="en-US" sz="1200" b="0" i="0" dirty="0">
                <a:solidFill>
                  <a:srgbClr val="515359"/>
                </a:solidFill>
                <a:effectLst/>
                <a:latin typeface="HGP明朝B" panose="02020800000000000000" pitchFamily="18" charset="-128"/>
                <a:ea typeface="HGP明朝B" panose="02020800000000000000" pitchFamily="18" charset="-128"/>
              </a:rPr>
              <a:t>時間を超える場合、耐性があると見なされます。</a:t>
            </a:r>
            <a:endParaRPr lang="ja-JP" altLang="en-US" dirty="0">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267263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C2F4BB4-EFF3-DF05-A803-6E91D3BA0CDB}"/>
              </a:ext>
            </a:extLst>
          </p:cNvPr>
          <p:cNvSpPr txBox="1"/>
          <p:nvPr/>
        </p:nvSpPr>
        <p:spPr>
          <a:xfrm>
            <a:off x="4812323" y="347181"/>
            <a:ext cx="2567354"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ご説明の流れ</a:t>
            </a:r>
          </a:p>
        </p:txBody>
      </p:sp>
      <p:sp>
        <p:nvSpPr>
          <p:cNvPr id="7" name="四角形: 角を丸くする 6">
            <a:extLst>
              <a:ext uri="{FF2B5EF4-FFF2-40B4-BE49-F238E27FC236}">
                <a16:creationId xmlns:a16="http://schemas.microsoft.com/office/drawing/2014/main" id="{32BA8A19-0B4B-7853-C2DB-CFA7ED6592E5}"/>
              </a:ext>
            </a:extLst>
          </p:cNvPr>
          <p:cNvSpPr/>
          <p:nvPr/>
        </p:nvSpPr>
        <p:spPr>
          <a:xfrm>
            <a:off x="1036027" y="1401866"/>
            <a:ext cx="10119946" cy="888023"/>
          </a:xfrm>
          <a:prstGeom prst="roundRect">
            <a:avLst>
              <a:gd name="adj" fmla="val 50000"/>
            </a:avLst>
          </a:prstGeom>
          <a:solidFill>
            <a:schemeClr val="accent3">
              <a:lumMod val="20000"/>
              <a:lumOff val="8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latin typeface="BIZ UDPゴシック" panose="020B0400000000000000" pitchFamily="50" charset="-128"/>
                <a:ea typeface="BIZ UDPゴシック" panose="020B0400000000000000" pitchFamily="50" charset="-128"/>
              </a:rPr>
              <a:t>１．</a:t>
            </a:r>
            <a:r>
              <a:rPr lang="ja-JP" altLang="en-US" dirty="0">
                <a:solidFill>
                  <a:schemeClr val="tx1"/>
                </a:solidFill>
                <a:latin typeface="BIZ UDPゴシック" panose="020B0400000000000000" pitchFamily="50" charset="-128"/>
                <a:ea typeface="BIZ UDPゴシック" panose="020B0400000000000000" pitchFamily="50" charset="-128"/>
              </a:rPr>
              <a:t>オープンソース</a:t>
            </a:r>
            <a:r>
              <a:rPr lang="en-US" altLang="ja-JP" dirty="0">
                <a:solidFill>
                  <a:schemeClr val="tx1"/>
                </a:solidFill>
                <a:latin typeface="BIZ UDPゴシック" panose="020B0400000000000000" pitchFamily="50" charset="-128"/>
                <a:ea typeface="BIZ UDPゴシック" panose="020B0400000000000000" pitchFamily="50" charset="-128"/>
              </a:rPr>
              <a:t>OS</a:t>
            </a:r>
            <a:r>
              <a:rPr lang="ja-JP" altLang="en-US" dirty="0">
                <a:solidFill>
                  <a:schemeClr val="tx1"/>
                </a:solidFill>
                <a:latin typeface="BIZ UDPゴシック" panose="020B0400000000000000" pitchFamily="50" charset="-128"/>
                <a:ea typeface="BIZ UDPゴシック" panose="020B0400000000000000" pitchFamily="50" charset="-128"/>
              </a:rPr>
              <a:t>として有名な「</a:t>
            </a:r>
            <a:r>
              <a:rPr lang="en-US" altLang="ja-JP" dirty="0">
                <a:solidFill>
                  <a:schemeClr val="tx1"/>
                </a:solidFill>
                <a:latin typeface="BIZ UDPゴシック" panose="020B0400000000000000" pitchFamily="50" charset="-128"/>
                <a:ea typeface="BIZ UDPゴシック" panose="020B0400000000000000" pitchFamily="50" charset="-128"/>
              </a:rPr>
              <a:t>Linux</a:t>
            </a:r>
            <a:r>
              <a:rPr lang="ja-JP" altLang="en-US" dirty="0">
                <a:solidFill>
                  <a:schemeClr val="tx1"/>
                </a:solidFill>
                <a:latin typeface="BIZ UDPゴシック" panose="020B0400000000000000" pitchFamily="50" charset="-128"/>
                <a:ea typeface="BIZ UDPゴシック" panose="020B0400000000000000" pitchFamily="50" charset="-128"/>
              </a:rPr>
              <a:t>」の開発手法に学んだ「オープンソース・ファーマ」</a:t>
            </a:r>
            <a:endParaRPr kumimoji="1" lang="ja-JP" altLang="en-US" dirty="0">
              <a:solidFill>
                <a:schemeClr val="tx1"/>
              </a:solidFill>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22F2E694-021E-0A34-AD81-8A8FCDD57867}"/>
              </a:ext>
            </a:extLst>
          </p:cNvPr>
          <p:cNvSpPr/>
          <p:nvPr/>
        </p:nvSpPr>
        <p:spPr>
          <a:xfrm>
            <a:off x="1036027" y="2723494"/>
            <a:ext cx="10119946" cy="888023"/>
          </a:xfrm>
          <a:prstGeom prst="roundRect">
            <a:avLst>
              <a:gd name="adj" fmla="val 50000"/>
            </a:avLst>
          </a:prstGeom>
          <a:solidFill>
            <a:schemeClr val="accent2">
              <a:lumMod val="20000"/>
              <a:lumOff val="8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latin typeface="BIZ UDPゴシック" panose="020B0400000000000000" pitchFamily="50" charset="-128"/>
                <a:ea typeface="BIZ UDPゴシック" panose="020B0400000000000000" pitchFamily="50" charset="-128"/>
              </a:rPr>
              <a:t>２．</a:t>
            </a:r>
            <a:r>
              <a:rPr lang="ja-JP" altLang="en-US" dirty="0">
                <a:solidFill>
                  <a:schemeClr val="tx1"/>
                </a:solidFill>
                <a:latin typeface="BIZ UDPゴシック" panose="020B0400000000000000" pitchFamily="50" charset="-128"/>
                <a:ea typeface="BIZ UDPゴシック" panose="020B0400000000000000" pitchFamily="50" charset="-128"/>
              </a:rPr>
              <a:t>最初に 「</a:t>
            </a:r>
            <a:r>
              <a:rPr lang="en-US" altLang="ja-JP" dirty="0">
                <a:solidFill>
                  <a:schemeClr val="tx1"/>
                </a:solidFill>
                <a:latin typeface="BIZ UDPゴシック" panose="020B0400000000000000" pitchFamily="50" charset="-128"/>
                <a:ea typeface="BIZ UDPゴシック" panose="020B0400000000000000" pitchFamily="50" charset="-128"/>
              </a:rPr>
              <a:t>AI</a:t>
            </a:r>
            <a:r>
              <a:rPr lang="ja-JP" altLang="en-US" dirty="0">
                <a:solidFill>
                  <a:schemeClr val="tx1"/>
                </a:solidFill>
                <a:latin typeface="BIZ UDPゴシック" panose="020B0400000000000000" pitchFamily="50" charset="-128"/>
                <a:ea typeface="BIZ UDPゴシック" panose="020B0400000000000000" pitchFamily="50" charset="-128"/>
              </a:rPr>
              <a:t>の民主化」の流れとイノベーション爆発が起こった経緯をご説明</a:t>
            </a:r>
            <a:endParaRPr kumimoji="1" lang="ja-JP" altLang="en-US" dirty="0">
              <a:solidFill>
                <a:schemeClr val="tx1"/>
              </a:solidFill>
              <a:latin typeface="BIZ UDPゴシック" panose="020B0400000000000000" pitchFamily="50" charset="-128"/>
              <a:ea typeface="BIZ UDPゴシック" panose="020B0400000000000000" pitchFamily="50" charset="-128"/>
            </a:endParaRPr>
          </a:p>
        </p:txBody>
      </p:sp>
      <p:sp>
        <p:nvSpPr>
          <p:cNvPr id="11" name="四角形: 角を丸くする 10">
            <a:extLst>
              <a:ext uri="{FF2B5EF4-FFF2-40B4-BE49-F238E27FC236}">
                <a16:creationId xmlns:a16="http://schemas.microsoft.com/office/drawing/2014/main" id="{D58F997C-70B4-915B-B556-E826799858D2}"/>
              </a:ext>
            </a:extLst>
          </p:cNvPr>
          <p:cNvSpPr/>
          <p:nvPr/>
        </p:nvSpPr>
        <p:spPr>
          <a:xfrm>
            <a:off x="1036027" y="4042340"/>
            <a:ext cx="10119946" cy="888023"/>
          </a:xfrm>
          <a:prstGeom prst="roundRect">
            <a:avLst>
              <a:gd name="adj" fmla="val 50000"/>
            </a:avLst>
          </a:prstGeom>
          <a:solidFill>
            <a:schemeClr val="accent5">
              <a:lumMod val="20000"/>
              <a:lumOff val="8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latin typeface="BIZ UDPゴシック" panose="020B0400000000000000" pitchFamily="50" charset="-128"/>
                <a:ea typeface="BIZ UDPゴシック" panose="020B0400000000000000" pitchFamily="50" charset="-128"/>
              </a:rPr>
              <a:t>３．</a:t>
            </a:r>
            <a:r>
              <a:rPr lang="ja-JP" altLang="en-US" dirty="0">
                <a:solidFill>
                  <a:schemeClr val="tx1"/>
                </a:solidFill>
                <a:latin typeface="BIZ UDPゴシック" panose="020B0400000000000000" pitchFamily="50" charset="-128"/>
                <a:ea typeface="BIZ UDPゴシック" panose="020B0400000000000000" pitchFamily="50" charset="-128"/>
              </a:rPr>
              <a:t>「オープンソース・ファーマ」を実現する上で、強力なツール類についてご説明</a:t>
            </a:r>
            <a:endParaRPr kumimoji="1" lang="ja-JP" altLang="en-US" dirty="0">
              <a:solidFill>
                <a:schemeClr val="tx1"/>
              </a:solidFill>
              <a:latin typeface="BIZ UDPゴシック" panose="020B0400000000000000" pitchFamily="50" charset="-128"/>
              <a:ea typeface="BIZ UDPゴシック" panose="020B0400000000000000" pitchFamily="50" charset="-128"/>
            </a:endParaRPr>
          </a:p>
        </p:txBody>
      </p:sp>
      <p:sp>
        <p:nvSpPr>
          <p:cNvPr id="12" name="四角形: 角を丸くする 11">
            <a:extLst>
              <a:ext uri="{FF2B5EF4-FFF2-40B4-BE49-F238E27FC236}">
                <a16:creationId xmlns:a16="http://schemas.microsoft.com/office/drawing/2014/main" id="{29C4460F-86D5-993C-BB21-5E84D0D34CC8}"/>
              </a:ext>
            </a:extLst>
          </p:cNvPr>
          <p:cNvSpPr/>
          <p:nvPr/>
        </p:nvSpPr>
        <p:spPr>
          <a:xfrm>
            <a:off x="1036027" y="5361186"/>
            <a:ext cx="10238614" cy="888023"/>
          </a:xfrm>
          <a:prstGeom prst="roundRect">
            <a:avLst>
              <a:gd name="adj" fmla="val 50000"/>
            </a:avLst>
          </a:prstGeom>
          <a:solidFill>
            <a:schemeClr val="accent6">
              <a:lumMod val="20000"/>
              <a:lumOff val="80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latin typeface="BIZ UDPゴシック" panose="020B0400000000000000" pitchFamily="50" charset="-128"/>
                <a:ea typeface="BIZ UDPゴシック" panose="020B0400000000000000" pitchFamily="50" charset="-128"/>
              </a:rPr>
              <a:t>４．</a:t>
            </a:r>
            <a:r>
              <a:rPr lang="ja-JP" altLang="en-US" dirty="0">
                <a:solidFill>
                  <a:schemeClr val="tx1"/>
                </a:solidFill>
                <a:latin typeface="BIZ UDPゴシック" panose="020B0400000000000000" pitchFamily="50" charset="-128"/>
                <a:ea typeface="BIZ UDPゴシック" panose="020B0400000000000000" pitchFamily="50" charset="-128"/>
              </a:rPr>
              <a:t>最後に「オープンソース・ファーマ」の価値を高める「データ」の重要性についてご説明</a:t>
            </a:r>
            <a:endParaRPr kumimoji="1" lang="ja-JP" altLang="en-US" dirty="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07664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7A51A7B-FC63-3C8C-6761-9B9F6DB72D1A}"/>
              </a:ext>
            </a:extLst>
          </p:cNvPr>
          <p:cNvPicPr>
            <a:picLocks noChangeAspect="1"/>
          </p:cNvPicPr>
          <p:nvPr/>
        </p:nvPicPr>
        <p:blipFill>
          <a:blip r:embed="rId2"/>
          <a:stretch>
            <a:fillRect/>
          </a:stretch>
        </p:blipFill>
        <p:spPr>
          <a:xfrm>
            <a:off x="2999153" y="437873"/>
            <a:ext cx="8822895" cy="6414467"/>
          </a:xfrm>
          <a:prstGeom prst="rect">
            <a:avLst/>
          </a:prstGeom>
        </p:spPr>
      </p:pic>
      <p:pic>
        <p:nvPicPr>
          <p:cNvPr id="1026" name="Picture 2">
            <a:extLst>
              <a:ext uri="{FF2B5EF4-FFF2-40B4-BE49-F238E27FC236}">
                <a16:creationId xmlns:a16="http://schemas.microsoft.com/office/drawing/2014/main" id="{1D277CA2-05F1-F908-AFAB-CFFD08595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20072"/>
            <a:ext cx="2999153" cy="194756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5254B7F8-82FC-0584-5B1F-388528D7C707}"/>
              </a:ext>
            </a:extLst>
          </p:cNvPr>
          <p:cNvSpPr txBox="1"/>
          <p:nvPr/>
        </p:nvSpPr>
        <p:spPr>
          <a:xfrm>
            <a:off x="1432316" y="6743627"/>
            <a:ext cx="1243380" cy="169277"/>
          </a:xfrm>
          <a:prstGeom prst="rect">
            <a:avLst/>
          </a:prstGeom>
          <a:noFill/>
        </p:spPr>
        <p:txBody>
          <a:bodyPr wrap="square" rtlCol="0">
            <a:spAutoFit/>
          </a:bodyPr>
          <a:lstStyle/>
          <a:p>
            <a:pPr algn="ctr"/>
            <a:r>
              <a:rPr kumimoji="1" lang="ja-JP" altLang="en-US" sz="500" dirty="0">
                <a:latin typeface="BIZ UDPゴシック" panose="020B0400000000000000" pitchFamily="50" charset="-128"/>
                <a:ea typeface="BIZ UDPゴシック" panose="020B0400000000000000" pitchFamily="50" charset="-128"/>
                <a:cs typeface="72 Monospace" panose="020B0509030603020204" pitchFamily="49" charset="0"/>
              </a:rPr>
              <a:t>（出典）カモメファミリークリニック</a:t>
            </a:r>
          </a:p>
        </p:txBody>
      </p:sp>
      <p:pic>
        <p:nvPicPr>
          <p:cNvPr id="1028" name="Picture 4">
            <a:extLst>
              <a:ext uri="{FF2B5EF4-FFF2-40B4-BE49-F238E27FC236}">
                <a16:creationId xmlns:a16="http://schemas.microsoft.com/office/drawing/2014/main" id="{E5D78658-26EA-CD6C-A7BF-37DA9B5D4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62" y="632813"/>
            <a:ext cx="2649976" cy="388987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284C51E-3EA2-306D-8BCE-58790B715027}"/>
              </a:ext>
            </a:extLst>
          </p:cNvPr>
          <p:cNvSpPr txBox="1"/>
          <p:nvPr/>
        </p:nvSpPr>
        <p:spPr>
          <a:xfrm>
            <a:off x="689280" y="4477330"/>
            <a:ext cx="1421971" cy="215444"/>
          </a:xfrm>
          <a:prstGeom prst="rect">
            <a:avLst/>
          </a:prstGeom>
          <a:noFill/>
        </p:spPr>
        <p:txBody>
          <a:bodyPr wrap="square" rtlCol="0">
            <a:spAutoFit/>
          </a:bodyPr>
          <a:lstStyle/>
          <a:p>
            <a:pPr algn="ctr"/>
            <a:r>
              <a:rPr kumimoji="1" lang="ja-JP" altLang="en-US" sz="800" dirty="0">
                <a:latin typeface="BIZ UDPゴシック" panose="020B0400000000000000" pitchFamily="50" charset="-128"/>
                <a:ea typeface="BIZ UDPゴシック" panose="020B0400000000000000" pitchFamily="50" charset="-128"/>
                <a:cs typeface="72 Monospace" panose="020B0509030603020204" pitchFamily="49" charset="0"/>
              </a:rPr>
              <a:t>（出典</a:t>
            </a:r>
            <a:r>
              <a:rPr kumimoji="1" lang="en-US" altLang="ja-JP" sz="800" dirty="0">
                <a:latin typeface="BIZ UDPゴシック" panose="020B0400000000000000" pitchFamily="50" charset="-128"/>
                <a:ea typeface="BIZ UDPゴシック" panose="020B0400000000000000" pitchFamily="50" charset="-128"/>
                <a:cs typeface="72 Monospace" panose="020B0509030603020204" pitchFamily="49" charset="0"/>
              </a:rPr>
              <a:t>】Amazon</a:t>
            </a:r>
            <a:endParaRPr kumimoji="1" lang="ja-JP" altLang="en-US" sz="800" dirty="0">
              <a:latin typeface="BIZ UDPゴシック" panose="020B0400000000000000" pitchFamily="50" charset="-128"/>
              <a:ea typeface="BIZ UDPゴシック" panose="020B0400000000000000" pitchFamily="50" charset="-128"/>
              <a:cs typeface="72 Monospace" panose="020B0509030603020204" pitchFamily="49" charset="0"/>
            </a:endParaRPr>
          </a:p>
        </p:txBody>
      </p:sp>
      <p:sp>
        <p:nvSpPr>
          <p:cNvPr id="5" name="正方形/長方形 4">
            <a:extLst>
              <a:ext uri="{FF2B5EF4-FFF2-40B4-BE49-F238E27FC236}">
                <a16:creationId xmlns:a16="http://schemas.microsoft.com/office/drawing/2014/main" id="{B5D913D5-86B3-259C-DA8A-D920C48F063B}"/>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0" dirty="0">
                <a:solidFill>
                  <a:schemeClr val="bg1"/>
                </a:solidFill>
                <a:effectLst/>
                <a:latin typeface="BIZ UDPゴシック" panose="020B0400000000000000" pitchFamily="50" charset="-128"/>
                <a:ea typeface="BIZ UDPゴシック" panose="020B0400000000000000" pitchFamily="50" charset="-128"/>
              </a:rPr>
              <a:t>Open Source</a:t>
            </a:r>
            <a:r>
              <a:rPr lang="ja-JP" altLang="en-US" sz="2400" i="0" dirty="0">
                <a:solidFill>
                  <a:schemeClr val="bg1"/>
                </a:solidFill>
                <a:effectLst/>
                <a:latin typeface="BIZ UDPゴシック" panose="020B0400000000000000" pitchFamily="50" charset="-128"/>
                <a:ea typeface="BIZ UDPゴシック" panose="020B0400000000000000" pitchFamily="50" charset="-128"/>
              </a:rPr>
              <a:t>　</a:t>
            </a:r>
            <a:r>
              <a:rPr lang="en-US" altLang="ja-JP" sz="2400" i="0" dirty="0">
                <a:solidFill>
                  <a:schemeClr val="bg1"/>
                </a:solidFill>
                <a:effectLst/>
                <a:latin typeface="BIZ UDPゴシック" panose="020B0400000000000000" pitchFamily="50" charset="-128"/>
                <a:ea typeface="BIZ UDPゴシック" panose="020B0400000000000000" pitchFamily="50" charset="-128"/>
              </a:rPr>
              <a:t>MALARIA</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pic>
        <p:nvPicPr>
          <p:cNvPr id="4098" name="Picture 2">
            <a:extLst>
              <a:ext uri="{FF2B5EF4-FFF2-40B4-BE49-F238E27FC236}">
                <a16:creationId xmlns:a16="http://schemas.microsoft.com/office/drawing/2014/main" id="{DA64698B-4690-DDB6-A536-C35D8D303A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0145" y="5076581"/>
            <a:ext cx="1791855" cy="179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421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i="0" dirty="0">
                <a:solidFill>
                  <a:schemeClr val="bg1"/>
                </a:solidFill>
                <a:effectLst/>
                <a:latin typeface="BIZ UDP明朝 Medium" panose="02020500000000000000" pitchFamily="18" charset="-128"/>
                <a:ea typeface="BIZ UDP明朝 Medium" panose="02020500000000000000" pitchFamily="18" charset="-128"/>
              </a:rPr>
              <a:t>Drugs for Neglected Diseases Initiative (</a:t>
            </a:r>
            <a:r>
              <a:rPr lang="en-US" altLang="ja-JP" sz="2400" b="1" i="0" dirty="0" err="1">
                <a:solidFill>
                  <a:schemeClr val="bg1"/>
                </a:solidFill>
                <a:effectLst/>
                <a:latin typeface="BIZ UDP明朝 Medium" panose="02020500000000000000" pitchFamily="18" charset="-128"/>
                <a:ea typeface="BIZ UDP明朝 Medium" panose="02020500000000000000" pitchFamily="18" charset="-128"/>
              </a:rPr>
              <a:t>DNDi</a:t>
            </a:r>
            <a:r>
              <a:rPr lang="en-US" altLang="ja-JP" sz="2400" b="1" i="0" dirty="0">
                <a:solidFill>
                  <a:schemeClr val="bg1"/>
                </a:solidFill>
                <a:effectLst/>
                <a:latin typeface="BIZ UDP明朝 Medium" panose="02020500000000000000" pitchFamily="18" charset="-128"/>
                <a:ea typeface="BIZ UDP明朝 Medium" panose="02020500000000000000" pitchFamily="18" charset="-128"/>
              </a:rPr>
              <a:t>)</a:t>
            </a:r>
            <a:endParaRPr kumimoji="1" lang="ja-JP" altLang="en-US" sz="2400" b="1" dirty="0">
              <a:solidFill>
                <a:schemeClr val="bg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30E3344D-A7F8-75FE-348A-5D7BD2742D85}"/>
              </a:ext>
            </a:extLst>
          </p:cNvPr>
          <p:cNvPicPr>
            <a:picLocks noChangeAspect="1"/>
          </p:cNvPicPr>
          <p:nvPr/>
        </p:nvPicPr>
        <p:blipFill>
          <a:blip r:embed="rId2"/>
          <a:stretch>
            <a:fillRect/>
          </a:stretch>
        </p:blipFill>
        <p:spPr>
          <a:xfrm>
            <a:off x="452486" y="682727"/>
            <a:ext cx="11287027" cy="6175273"/>
          </a:xfrm>
          <a:prstGeom prst="rect">
            <a:avLst/>
          </a:prstGeom>
        </p:spPr>
      </p:pic>
      <p:sp>
        <p:nvSpPr>
          <p:cNvPr id="5" name="テキスト ボックス 4">
            <a:extLst>
              <a:ext uri="{FF2B5EF4-FFF2-40B4-BE49-F238E27FC236}">
                <a16:creationId xmlns:a16="http://schemas.microsoft.com/office/drawing/2014/main" id="{8FDC597F-B790-AEFE-ADD2-B43714CEB0A7}"/>
              </a:ext>
            </a:extLst>
          </p:cNvPr>
          <p:cNvSpPr txBox="1"/>
          <p:nvPr/>
        </p:nvSpPr>
        <p:spPr>
          <a:xfrm>
            <a:off x="0" y="1487050"/>
            <a:ext cx="12192000" cy="584775"/>
          </a:xfrm>
          <a:prstGeom prst="rect">
            <a:avLst/>
          </a:prstGeom>
          <a:solidFill>
            <a:srgbClr val="FFC000"/>
          </a:solidFill>
        </p:spPr>
        <p:txBody>
          <a:bodyPr wrap="square">
            <a:spAutoFit/>
          </a:bodyPr>
          <a:lstStyle/>
          <a:p>
            <a:pPr algn="l"/>
            <a:r>
              <a:rPr lang="en-US" altLang="ja-JP" sz="1600" b="0" i="0" dirty="0" err="1">
                <a:solidFill>
                  <a:srgbClr val="000000"/>
                </a:solidFill>
                <a:effectLst/>
                <a:latin typeface="BIZ UDPゴシック" panose="020B0400000000000000" pitchFamily="50" charset="-128"/>
                <a:ea typeface="BIZ UDPゴシック" panose="020B0400000000000000" pitchFamily="50" charset="-128"/>
              </a:rPr>
              <a:t>DNDi</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は「顧みられない病気」で苦しむ人びとのために、安全で有効かつ入手可能な価格の治療薬・治療法を開発する非営利の研究開発組織。</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2003</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年の設立以来、</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6</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つの致命的な病気に対する</a:t>
            </a:r>
            <a:r>
              <a:rPr lang="en-US" altLang="ja-JP" sz="1600" b="0" i="0" dirty="0">
                <a:solidFill>
                  <a:srgbClr val="000000"/>
                </a:solidFill>
                <a:effectLst/>
                <a:latin typeface="BIZ UDPゴシック" panose="020B0400000000000000" pitchFamily="50" charset="-128"/>
                <a:ea typeface="BIZ UDPゴシック" panose="020B0400000000000000" pitchFamily="50" charset="-128"/>
              </a:rPr>
              <a:t>12</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種類の治療薬・治療法を開発し、何百万人もの命を救ってきました。</a:t>
            </a:r>
          </a:p>
        </p:txBody>
      </p:sp>
      <p:sp>
        <p:nvSpPr>
          <p:cNvPr id="8" name="テキスト ボックス 7">
            <a:extLst>
              <a:ext uri="{FF2B5EF4-FFF2-40B4-BE49-F238E27FC236}">
                <a16:creationId xmlns:a16="http://schemas.microsoft.com/office/drawing/2014/main" id="{BFA7C43A-1521-2985-EF56-3D7FC92CDB6C}"/>
              </a:ext>
            </a:extLst>
          </p:cNvPr>
          <p:cNvSpPr txBox="1"/>
          <p:nvPr/>
        </p:nvSpPr>
        <p:spPr>
          <a:xfrm>
            <a:off x="5157247" y="6615244"/>
            <a:ext cx="2443113" cy="261610"/>
          </a:xfrm>
          <a:prstGeom prst="rect">
            <a:avLst/>
          </a:prstGeom>
          <a:noFill/>
        </p:spPr>
        <p:txBody>
          <a:bodyPr wrap="square">
            <a:spAutoFit/>
          </a:bodyPr>
          <a:lstStyle/>
          <a:p>
            <a:r>
              <a:rPr lang="ja-JP" altLang="en-US" sz="1050" dirty="0">
                <a:solidFill>
                  <a:schemeClr val="bg1"/>
                </a:solidFill>
                <a:latin typeface="BIZ UDPゴシック" panose="020B0400000000000000" pitchFamily="50" charset="-128"/>
                <a:ea typeface="BIZ UDPゴシック" panose="020B0400000000000000" pitchFamily="50" charset="-128"/>
              </a:rPr>
              <a:t>（出典）</a:t>
            </a:r>
            <a:r>
              <a:rPr lang="en-US" altLang="ja-JP" sz="1050" dirty="0">
                <a:solidFill>
                  <a:schemeClr val="bg1"/>
                </a:solidFill>
                <a:latin typeface="BIZ UDPゴシック" panose="020B0400000000000000" pitchFamily="50" charset="-128"/>
                <a:ea typeface="BIZ UDPゴシック" panose="020B0400000000000000" pitchFamily="50" charset="-128"/>
              </a:rPr>
              <a:t>https://dndijapan.org/</a:t>
            </a:r>
            <a:endParaRPr lang="ja-JP" altLang="en-US" sz="105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59291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2DB484C-8565-B2F2-B27F-B6CD852F3EEE}"/>
              </a:ext>
            </a:extLst>
          </p:cNvPr>
          <p:cNvPicPr>
            <a:picLocks noChangeAspect="1"/>
          </p:cNvPicPr>
          <p:nvPr/>
        </p:nvPicPr>
        <p:blipFill>
          <a:blip r:embed="rId2"/>
          <a:stretch>
            <a:fillRect/>
          </a:stretch>
        </p:blipFill>
        <p:spPr>
          <a:xfrm>
            <a:off x="0" y="452485"/>
            <a:ext cx="12192000" cy="5269544"/>
          </a:xfrm>
          <a:prstGeom prst="rect">
            <a:avLst/>
          </a:prstGeom>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0" i="0" dirty="0">
                <a:solidFill>
                  <a:schemeClr val="bg1"/>
                </a:solidFill>
                <a:effectLst/>
                <a:latin typeface="BIZ UDPゴシック" panose="020B0400000000000000" pitchFamily="50" charset="-128"/>
                <a:ea typeface="BIZ UDPゴシック" panose="020B0400000000000000" pitchFamily="50" charset="-128"/>
              </a:rPr>
              <a:t>Global Antibiotic Research &amp; Development Partnership</a:t>
            </a:r>
            <a:endParaRPr kumimoji="1" lang="ja-JP" altLang="en-US" sz="2800" b="1"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BFA7C43A-1521-2985-EF56-3D7FC92CDB6C}"/>
              </a:ext>
            </a:extLst>
          </p:cNvPr>
          <p:cNvSpPr txBox="1"/>
          <p:nvPr/>
        </p:nvSpPr>
        <p:spPr>
          <a:xfrm>
            <a:off x="10349724" y="4689559"/>
            <a:ext cx="1726032" cy="253916"/>
          </a:xfrm>
          <a:prstGeom prst="rect">
            <a:avLst/>
          </a:prstGeom>
          <a:noFill/>
        </p:spPr>
        <p:txBody>
          <a:bodyPr wrap="square">
            <a:spAutoFit/>
          </a:bodyPr>
          <a:lstStyle/>
          <a:p>
            <a:pPr algn="ctr"/>
            <a:r>
              <a:rPr lang="en-US" altLang="ja-JP" sz="1050" dirty="0">
                <a:solidFill>
                  <a:schemeClr val="bg1"/>
                </a:solidFill>
                <a:latin typeface="BIZ UDPゴシック" panose="020B0400000000000000" pitchFamily="50" charset="-128"/>
                <a:ea typeface="BIZ UDPゴシック" panose="020B0400000000000000" pitchFamily="50" charset="-128"/>
              </a:rPr>
              <a:t>https://gardp.org/</a:t>
            </a:r>
            <a:endParaRPr lang="ja-JP" altLang="en-US" sz="1050" dirty="0">
              <a:solidFill>
                <a:schemeClr val="bg1"/>
              </a:solidFill>
              <a:latin typeface="BIZ UDPゴシック" panose="020B0400000000000000" pitchFamily="50" charset="-128"/>
              <a:ea typeface="BIZ UDPゴシック" panose="020B0400000000000000" pitchFamily="50" charset="-128"/>
            </a:endParaRPr>
          </a:p>
        </p:txBody>
      </p:sp>
      <p:pic>
        <p:nvPicPr>
          <p:cNvPr id="9" name="図 8">
            <a:extLst>
              <a:ext uri="{FF2B5EF4-FFF2-40B4-BE49-F238E27FC236}">
                <a16:creationId xmlns:a16="http://schemas.microsoft.com/office/drawing/2014/main" id="{E96562E9-6ABA-8009-B6C1-0A89CC950BED}"/>
              </a:ext>
            </a:extLst>
          </p:cNvPr>
          <p:cNvPicPr>
            <a:picLocks noChangeAspect="1"/>
          </p:cNvPicPr>
          <p:nvPr/>
        </p:nvPicPr>
        <p:blipFill>
          <a:blip r:embed="rId3"/>
          <a:stretch>
            <a:fillRect/>
          </a:stretch>
        </p:blipFill>
        <p:spPr>
          <a:xfrm>
            <a:off x="10246051" y="4943475"/>
            <a:ext cx="1933379" cy="1933379"/>
          </a:xfrm>
          <a:prstGeom prst="rect">
            <a:avLst/>
          </a:prstGeom>
        </p:spPr>
      </p:pic>
      <p:sp>
        <p:nvSpPr>
          <p:cNvPr id="10" name="テキスト ボックス 9">
            <a:extLst>
              <a:ext uri="{FF2B5EF4-FFF2-40B4-BE49-F238E27FC236}">
                <a16:creationId xmlns:a16="http://schemas.microsoft.com/office/drawing/2014/main" id="{24E95A53-7025-27A2-F274-8AD0F9A808AC}"/>
              </a:ext>
            </a:extLst>
          </p:cNvPr>
          <p:cNvSpPr txBox="1"/>
          <p:nvPr/>
        </p:nvSpPr>
        <p:spPr>
          <a:xfrm rot="20384456">
            <a:off x="7390614" y="2026763"/>
            <a:ext cx="2149311" cy="369332"/>
          </a:xfrm>
          <a:prstGeom prst="rect">
            <a:avLst/>
          </a:prstGeom>
          <a:solidFill>
            <a:srgbClr val="FFC000"/>
          </a:solidFill>
          <a:ln>
            <a:noFill/>
          </a:ln>
          <a:effectLst>
            <a:glow rad="228600">
              <a:schemeClr val="accent6">
                <a:satMod val="175000"/>
                <a:alpha val="40000"/>
              </a:schemeClr>
            </a:glow>
          </a:effectLst>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薬剤耐性菌感染症</a:t>
            </a:r>
          </a:p>
        </p:txBody>
      </p:sp>
      <p:pic>
        <p:nvPicPr>
          <p:cNvPr id="12" name="図 11">
            <a:extLst>
              <a:ext uri="{FF2B5EF4-FFF2-40B4-BE49-F238E27FC236}">
                <a16:creationId xmlns:a16="http://schemas.microsoft.com/office/drawing/2014/main" id="{26071D92-99B0-FED8-5628-8AE9A624D570}"/>
              </a:ext>
            </a:extLst>
          </p:cNvPr>
          <p:cNvPicPr>
            <a:picLocks noChangeAspect="1"/>
          </p:cNvPicPr>
          <p:nvPr/>
        </p:nvPicPr>
        <p:blipFill>
          <a:blip r:embed="rId4"/>
          <a:stretch>
            <a:fillRect/>
          </a:stretch>
        </p:blipFill>
        <p:spPr>
          <a:xfrm>
            <a:off x="1015999" y="3393938"/>
            <a:ext cx="6557819" cy="3441950"/>
          </a:xfrm>
          <a:prstGeom prst="rect">
            <a:avLst/>
          </a:prstGeom>
        </p:spPr>
      </p:pic>
      <p:sp>
        <p:nvSpPr>
          <p:cNvPr id="14" name="テキスト ボックス 13">
            <a:extLst>
              <a:ext uri="{FF2B5EF4-FFF2-40B4-BE49-F238E27FC236}">
                <a16:creationId xmlns:a16="http://schemas.microsoft.com/office/drawing/2014/main" id="{F7E50FD9-F11E-208F-4119-A73FACE2A6F6}"/>
              </a:ext>
            </a:extLst>
          </p:cNvPr>
          <p:cNvSpPr txBox="1"/>
          <p:nvPr/>
        </p:nvSpPr>
        <p:spPr>
          <a:xfrm>
            <a:off x="350983" y="6605056"/>
            <a:ext cx="6179132" cy="230832"/>
          </a:xfrm>
          <a:prstGeom prst="rect">
            <a:avLst/>
          </a:prstGeom>
          <a:noFill/>
        </p:spPr>
        <p:txBody>
          <a:bodyPr wrap="square">
            <a:spAutoFit/>
          </a:bodyPr>
          <a:lstStyle/>
          <a:p>
            <a:pPr algn="ctr"/>
            <a:r>
              <a:rPr lang="en-US" altLang="ja-JP" sz="900" dirty="0">
                <a:latin typeface="BIZ UDPゴシック" panose="020B0400000000000000" pitchFamily="50" charset="-128"/>
                <a:ea typeface="BIZ UDPゴシック" panose="020B0400000000000000" pitchFamily="50" charset="-128"/>
              </a:rPr>
              <a:t>※Source:</a:t>
            </a:r>
            <a:r>
              <a:rPr lang="ja-JP" altLang="en-US" sz="900" dirty="0">
                <a:latin typeface="BIZ UDPゴシック" panose="020B0400000000000000" pitchFamily="50" charset="-128"/>
                <a:ea typeface="BIZ UDPゴシック" panose="020B0400000000000000" pitchFamily="50" charset="-128"/>
              </a:rPr>
              <a:t>　</a:t>
            </a:r>
            <a:r>
              <a:rPr lang="en-US" altLang="ja-JP" sz="900" dirty="0">
                <a:latin typeface="BIZ UDPゴシック" panose="020B0400000000000000" pitchFamily="50" charset="-128"/>
                <a:ea typeface="BIZ UDPゴシック" panose="020B0400000000000000" pitchFamily="50" charset="-128"/>
              </a:rPr>
              <a:t>https://gardp.org/wp-content/uploads/2022/10/GARDP_Strategy_5by25_JPN.pdf</a:t>
            </a:r>
            <a:endParaRPr lang="ja-JP" altLang="en-US" sz="9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50801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i="0" dirty="0">
                <a:solidFill>
                  <a:schemeClr val="bg1"/>
                </a:solidFill>
                <a:effectLst/>
                <a:latin typeface="BIZ UDPゴシック" panose="020B0400000000000000" pitchFamily="50" charset="-128"/>
                <a:ea typeface="BIZ UDPゴシック" panose="020B0400000000000000" pitchFamily="50" charset="-128"/>
              </a:rPr>
              <a:t>「超耐性菌感染症」と「免疫逃避パンデミック」</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pic>
        <p:nvPicPr>
          <p:cNvPr id="9218" name="Picture 2">
            <a:extLst>
              <a:ext uri="{FF2B5EF4-FFF2-40B4-BE49-F238E27FC236}">
                <a16:creationId xmlns:a16="http://schemas.microsoft.com/office/drawing/2014/main" id="{BC2D3E1A-7D3C-D950-4B8E-5D2E30B28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87" y="632231"/>
            <a:ext cx="4102908" cy="602876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752DD7F-A057-9C97-275E-88EC397BB8E9}"/>
              </a:ext>
            </a:extLst>
          </p:cNvPr>
          <p:cNvSpPr txBox="1"/>
          <p:nvPr/>
        </p:nvSpPr>
        <p:spPr>
          <a:xfrm>
            <a:off x="278736" y="6620987"/>
            <a:ext cx="4040459"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（出典）</a:t>
            </a:r>
            <a:r>
              <a:rPr lang="en-US" altLang="ja-JP" sz="900" dirty="0">
                <a:latin typeface="BIZ UDPゴシック" panose="020B0400000000000000" pitchFamily="50" charset="-128"/>
                <a:ea typeface="BIZ UDPゴシック" panose="020B0400000000000000" pitchFamily="50" charset="-128"/>
              </a:rPr>
              <a:t>Amazon</a:t>
            </a:r>
            <a:r>
              <a:rPr lang="ja-JP" altLang="en-US" sz="900" dirty="0">
                <a:latin typeface="BIZ UDPゴシック" panose="020B0400000000000000" pitchFamily="50" charset="-128"/>
                <a:ea typeface="BIZ UDPゴシック" panose="020B0400000000000000" pitchFamily="50" charset="-128"/>
              </a:rPr>
              <a:t>　（</a:t>
            </a:r>
            <a:r>
              <a:rPr lang="en-US" altLang="ja-JP" sz="900" dirty="0">
                <a:latin typeface="BIZ UDPゴシック" panose="020B0400000000000000" pitchFamily="50" charset="-128"/>
                <a:ea typeface="BIZ UDPゴシック" panose="020B0400000000000000" pitchFamily="50" charset="-128"/>
                <a:hlinkClick r:id="rId3"/>
              </a:rPr>
              <a:t>https://x.gd/rvOVf</a:t>
            </a:r>
            <a:r>
              <a:rPr lang="ja-JP" altLang="en-US" sz="900" dirty="0">
                <a:latin typeface="BIZ UDPゴシック" panose="020B0400000000000000" pitchFamily="50" charset="-128"/>
                <a:ea typeface="BIZ UDPゴシック" panose="020B0400000000000000" pitchFamily="50" charset="-128"/>
              </a:rPr>
              <a:t>：短縮</a:t>
            </a:r>
            <a:r>
              <a:rPr lang="en-US" altLang="ja-JP" sz="900" dirty="0">
                <a:latin typeface="BIZ UDPゴシック" panose="020B0400000000000000" pitchFamily="50" charset="-128"/>
                <a:ea typeface="BIZ UDPゴシック" panose="020B0400000000000000" pitchFamily="50" charset="-128"/>
              </a:rPr>
              <a:t>URL</a:t>
            </a:r>
            <a:r>
              <a:rPr lang="ja-JP" altLang="en-US" sz="900" dirty="0">
                <a:latin typeface="BIZ UDPゴシック" panose="020B0400000000000000" pitchFamily="50" charset="-128"/>
                <a:ea typeface="BIZ UDPゴシック" panose="020B0400000000000000" pitchFamily="50" charset="-128"/>
              </a:rPr>
              <a:t>サービス利用）</a:t>
            </a:r>
          </a:p>
        </p:txBody>
      </p:sp>
      <p:pic>
        <p:nvPicPr>
          <p:cNvPr id="9220" name="Picture 4" descr="そもそも解説】「薬剤耐性菌」、どんなばい菌？ 死者増加の予測も：朝日新聞デジタル">
            <a:extLst>
              <a:ext uri="{FF2B5EF4-FFF2-40B4-BE49-F238E27FC236}">
                <a16:creationId xmlns:a16="http://schemas.microsoft.com/office/drawing/2014/main" id="{E4F0F9FA-F354-3C54-2B24-CAEFA9C66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233" y="632232"/>
            <a:ext cx="6236767" cy="58956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10CE924-3971-62F7-945C-0AD3F20A5D01}"/>
              </a:ext>
            </a:extLst>
          </p:cNvPr>
          <p:cNvSpPr txBox="1"/>
          <p:nvPr/>
        </p:nvSpPr>
        <p:spPr>
          <a:xfrm>
            <a:off x="6686971" y="6525278"/>
            <a:ext cx="4821088" cy="3693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（出典）朝日新聞デジタル　</a:t>
            </a:r>
            <a:r>
              <a:rPr lang="en-US" altLang="ja-JP" sz="900" dirty="0">
                <a:latin typeface="BIZ UDPゴシック" panose="020B0400000000000000" pitchFamily="50" charset="-128"/>
                <a:ea typeface="BIZ UDPゴシック" panose="020B0400000000000000" pitchFamily="50" charset="-128"/>
              </a:rPr>
              <a:t>https://www.asahi.com/articles/ASR3M4JQWR37PLBJ007.html</a:t>
            </a:r>
            <a:endParaRPr lang="ja-JP" altLang="en-US" sz="9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E65E2D78-9BB5-B459-AA9C-72E3AE97DC98}"/>
              </a:ext>
            </a:extLst>
          </p:cNvPr>
          <p:cNvSpPr txBox="1"/>
          <p:nvPr/>
        </p:nvSpPr>
        <p:spPr>
          <a:xfrm rot="455114">
            <a:off x="4767881" y="1238665"/>
            <a:ext cx="738664" cy="5062654"/>
          </a:xfrm>
          <a:custGeom>
            <a:avLst/>
            <a:gdLst>
              <a:gd name="connsiteX0" fmla="*/ 0 w 738664"/>
              <a:gd name="connsiteY0" fmla="*/ 0 h 5062654"/>
              <a:gd name="connsiteX1" fmla="*/ 376719 w 738664"/>
              <a:gd name="connsiteY1" fmla="*/ 0 h 5062654"/>
              <a:gd name="connsiteX2" fmla="*/ 738664 w 738664"/>
              <a:gd name="connsiteY2" fmla="*/ 0 h 5062654"/>
              <a:gd name="connsiteX3" fmla="*/ 738664 w 738664"/>
              <a:gd name="connsiteY3" fmla="*/ 663770 h 5062654"/>
              <a:gd name="connsiteX4" fmla="*/ 738664 w 738664"/>
              <a:gd name="connsiteY4" fmla="*/ 1327540 h 5062654"/>
              <a:gd name="connsiteX5" fmla="*/ 738664 w 738664"/>
              <a:gd name="connsiteY5" fmla="*/ 1788804 h 5062654"/>
              <a:gd name="connsiteX6" fmla="*/ 738664 w 738664"/>
              <a:gd name="connsiteY6" fmla="*/ 2401948 h 5062654"/>
              <a:gd name="connsiteX7" fmla="*/ 738664 w 738664"/>
              <a:gd name="connsiteY7" fmla="*/ 2913839 h 5062654"/>
              <a:gd name="connsiteX8" fmla="*/ 738664 w 738664"/>
              <a:gd name="connsiteY8" fmla="*/ 3476356 h 5062654"/>
              <a:gd name="connsiteX9" fmla="*/ 738664 w 738664"/>
              <a:gd name="connsiteY9" fmla="*/ 4038873 h 5062654"/>
              <a:gd name="connsiteX10" fmla="*/ 738664 w 738664"/>
              <a:gd name="connsiteY10" fmla="*/ 5062654 h 5062654"/>
              <a:gd name="connsiteX11" fmla="*/ 384105 w 738664"/>
              <a:gd name="connsiteY11" fmla="*/ 5062654 h 5062654"/>
              <a:gd name="connsiteX12" fmla="*/ 0 w 738664"/>
              <a:gd name="connsiteY12" fmla="*/ 5062654 h 5062654"/>
              <a:gd name="connsiteX13" fmla="*/ 0 w 738664"/>
              <a:gd name="connsiteY13" fmla="*/ 4449510 h 5062654"/>
              <a:gd name="connsiteX14" fmla="*/ 0 w 738664"/>
              <a:gd name="connsiteY14" fmla="*/ 4038873 h 5062654"/>
              <a:gd name="connsiteX15" fmla="*/ 0 w 738664"/>
              <a:gd name="connsiteY15" fmla="*/ 3526982 h 5062654"/>
              <a:gd name="connsiteX16" fmla="*/ 0 w 738664"/>
              <a:gd name="connsiteY16" fmla="*/ 3065718 h 5062654"/>
              <a:gd name="connsiteX17" fmla="*/ 0 w 738664"/>
              <a:gd name="connsiteY17" fmla="*/ 2401948 h 5062654"/>
              <a:gd name="connsiteX18" fmla="*/ 0 w 738664"/>
              <a:gd name="connsiteY18" fmla="*/ 1738178 h 5062654"/>
              <a:gd name="connsiteX19" fmla="*/ 0 w 738664"/>
              <a:gd name="connsiteY19" fmla="*/ 1074408 h 5062654"/>
              <a:gd name="connsiteX20" fmla="*/ 0 w 738664"/>
              <a:gd name="connsiteY20" fmla="*/ 0 h 506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38664" h="5062654" fill="none" extrusionOk="0">
                <a:moveTo>
                  <a:pt x="0" y="0"/>
                </a:moveTo>
                <a:cubicBezTo>
                  <a:pt x="184040" y="-36821"/>
                  <a:pt x="228958" y="38958"/>
                  <a:pt x="376719" y="0"/>
                </a:cubicBezTo>
                <a:cubicBezTo>
                  <a:pt x="524480" y="-38958"/>
                  <a:pt x="604066" y="7487"/>
                  <a:pt x="738664" y="0"/>
                </a:cubicBezTo>
                <a:cubicBezTo>
                  <a:pt x="770975" y="307495"/>
                  <a:pt x="709884" y="338420"/>
                  <a:pt x="738664" y="663770"/>
                </a:cubicBezTo>
                <a:cubicBezTo>
                  <a:pt x="767444" y="989120"/>
                  <a:pt x="705311" y="1122009"/>
                  <a:pt x="738664" y="1327540"/>
                </a:cubicBezTo>
                <a:cubicBezTo>
                  <a:pt x="772017" y="1533071"/>
                  <a:pt x="718793" y="1640296"/>
                  <a:pt x="738664" y="1788804"/>
                </a:cubicBezTo>
                <a:cubicBezTo>
                  <a:pt x="758535" y="1937312"/>
                  <a:pt x="733174" y="2128293"/>
                  <a:pt x="738664" y="2401948"/>
                </a:cubicBezTo>
                <a:cubicBezTo>
                  <a:pt x="744154" y="2675603"/>
                  <a:pt x="720414" y="2717926"/>
                  <a:pt x="738664" y="2913839"/>
                </a:cubicBezTo>
                <a:cubicBezTo>
                  <a:pt x="756914" y="3109752"/>
                  <a:pt x="710859" y="3331403"/>
                  <a:pt x="738664" y="3476356"/>
                </a:cubicBezTo>
                <a:cubicBezTo>
                  <a:pt x="766469" y="3621309"/>
                  <a:pt x="678897" y="3814785"/>
                  <a:pt x="738664" y="4038873"/>
                </a:cubicBezTo>
                <a:cubicBezTo>
                  <a:pt x="798431" y="4262961"/>
                  <a:pt x="660215" y="4743808"/>
                  <a:pt x="738664" y="5062654"/>
                </a:cubicBezTo>
                <a:cubicBezTo>
                  <a:pt x="616530" y="5078088"/>
                  <a:pt x="484338" y="5025300"/>
                  <a:pt x="384105" y="5062654"/>
                </a:cubicBezTo>
                <a:cubicBezTo>
                  <a:pt x="283872" y="5100008"/>
                  <a:pt x="136416" y="5051305"/>
                  <a:pt x="0" y="5062654"/>
                </a:cubicBezTo>
                <a:cubicBezTo>
                  <a:pt x="-3730" y="4917747"/>
                  <a:pt x="18115" y="4589104"/>
                  <a:pt x="0" y="4449510"/>
                </a:cubicBezTo>
                <a:cubicBezTo>
                  <a:pt x="-18115" y="4309916"/>
                  <a:pt x="46531" y="4176123"/>
                  <a:pt x="0" y="4038873"/>
                </a:cubicBezTo>
                <a:cubicBezTo>
                  <a:pt x="-46531" y="3901623"/>
                  <a:pt x="1819" y="3694188"/>
                  <a:pt x="0" y="3526982"/>
                </a:cubicBezTo>
                <a:cubicBezTo>
                  <a:pt x="-1819" y="3359776"/>
                  <a:pt x="31882" y="3182309"/>
                  <a:pt x="0" y="3065718"/>
                </a:cubicBezTo>
                <a:cubicBezTo>
                  <a:pt x="-31882" y="2949127"/>
                  <a:pt x="5481" y="2592796"/>
                  <a:pt x="0" y="2401948"/>
                </a:cubicBezTo>
                <a:cubicBezTo>
                  <a:pt x="-5481" y="2211100"/>
                  <a:pt x="4033" y="1913811"/>
                  <a:pt x="0" y="1738178"/>
                </a:cubicBezTo>
                <a:cubicBezTo>
                  <a:pt x="-4033" y="1562545"/>
                  <a:pt x="28767" y="1324322"/>
                  <a:pt x="0" y="1074408"/>
                </a:cubicBezTo>
                <a:cubicBezTo>
                  <a:pt x="-28767" y="824494"/>
                  <a:pt x="125490" y="217551"/>
                  <a:pt x="0" y="0"/>
                </a:cubicBezTo>
                <a:close/>
              </a:path>
              <a:path w="738664" h="5062654" stroke="0" extrusionOk="0">
                <a:moveTo>
                  <a:pt x="0" y="0"/>
                </a:moveTo>
                <a:cubicBezTo>
                  <a:pt x="109848" y="-19436"/>
                  <a:pt x="224777" y="8391"/>
                  <a:pt x="384105" y="0"/>
                </a:cubicBezTo>
                <a:cubicBezTo>
                  <a:pt x="543433" y="-8391"/>
                  <a:pt x="632595" y="18608"/>
                  <a:pt x="738664" y="0"/>
                </a:cubicBezTo>
                <a:cubicBezTo>
                  <a:pt x="766794" y="120233"/>
                  <a:pt x="688442" y="383076"/>
                  <a:pt x="738664" y="511891"/>
                </a:cubicBezTo>
                <a:cubicBezTo>
                  <a:pt x="788886" y="640706"/>
                  <a:pt x="714365" y="784861"/>
                  <a:pt x="738664" y="922528"/>
                </a:cubicBezTo>
                <a:cubicBezTo>
                  <a:pt x="762963" y="1060195"/>
                  <a:pt x="730884" y="1182311"/>
                  <a:pt x="738664" y="1434419"/>
                </a:cubicBezTo>
                <a:cubicBezTo>
                  <a:pt x="746444" y="1686527"/>
                  <a:pt x="683797" y="1707312"/>
                  <a:pt x="738664" y="1895683"/>
                </a:cubicBezTo>
                <a:cubicBezTo>
                  <a:pt x="793531" y="2084054"/>
                  <a:pt x="718520" y="2214024"/>
                  <a:pt x="738664" y="2306320"/>
                </a:cubicBezTo>
                <a:cubicBezTo>
                  <a:pt x="758808" y="2398616"/>
                  <a:pt x="696686" y="2564608"/>
                  <a:pt x="738664" y="2818211"/>
                </a:cubicBezTo>
                <a:cubicBezTo>
                  <a:pt x="780642" y="3071814"/>
                  <a:pt x="729757" y="3290936"/>
                  <a:pt x="738664" y="3481981"/>
                </a:cubicBezTo>
                <a:cubicBezTo>
                  <a:pt x="747571" y="3673026"/>
                  <a:pt x="709533" y="3912345"/>
                  <a:pt x="738664" y="4044498"/>
                </a:cubicBezTo>
                <a:cubicBezTo>
                  <a:pt x="767795" y="4176651"/>
                  <a:pt x="689628" y="4377580"/>
                  <a:pt x="738664" y="4505762"/>
                </a:cubicBezTo>
                <a:cubicBezTo>
                  <a:pt x="787700" y="4633944"/>
                  <a:pt x="713480" y="4938967"/>
                  <a:pt x="738664" y="5062654"/>
                </a:cubicBezTo>
                <a:cubicBezTo>
                  <a:pt x="623284" y="5102580"/>
                  <a:pt x="502030" y="5048378"/>
                  <a:pt x="391492" y="5062654"/>
                </a:cubicBezTo>
                <a:cubicBezTo>
                  <a:pt x="280954" y="5076930"/>
                  <a:pt x="90412" y="5054539"/>
                  <a:pt x="0" y="5062654"/>
                </a:cubicBezTo>
                <a:cubicBezTo>
                  <a:pt x="-4435" y="4852468"/>
                  <a:pt x="55498" y="4758048"/>
                  <a:pt x="0" y="4550763"/>
                </a:cubicBezTo>
                <a:cubicBezTo>
                  <a:pt x="-55498" y="4343478"/>
                  <a:pt x="38077" y="4080825"/>
                  <a:pt x="0" y="3886993"/>
                </a:cubicBezTo>
                <a:cubicBezTo>
                  <a:pt x="-38077" y="3693161"/>
                  <a:pt x="76189" y="3424482"/>
                  <a:pt x="0" y="3223223"/>
                </a:cubicBezTo>
                <a:cubicBezTo>
                  <a:pt x="-76189" y="3021964"/>
                  <a:pt x="8673" y="2892285"/>
                  <a:pt x="0" y="2610079"/>
                </a:cubicBezTo>
                <a:cubicBezTo>
                  <a:pt x="-8673" y="2327873"/>
                  <a:pt x="73405" y="2259656"/>
                  <a:pt x="0" y="1996936"/>
                </a:cubicBezTo>
                <a:cubicBezTo>
                  <a:pt x="-73405" y="1734216"/>
                  <a:pt x="43003" y="1644574"/>
                  <a:pt x="0" y="1485045"/>
                </a:cubicBezTo>
                <a:cubicBezTo>
                  <a:pt x="-43003" y="1325516"/>
                  <a:pt x="35562" y="1089958"/>
                  <a:pt x="0" y="922528"/>
                </a:cubicBezTo>
                <a:cubicBezTo>
                  <a:pt x="-35562" y="755098"/>
                  <a:pt x="20476" y="613141"/>
                  <a:pt x="0" y="511891"/>
                </a:cubicBezTo>
                <a:cubicBezTo>
                  <a:pt x="-20476" y="410641"/>
                  <a:pt x="17714" y="223254"/>
                  <a:pt x="0" y="0"/>
                </a:cubicBezTo>
                <a:close/>
              </a:path>
            </a:pathLst>
          </a:custGeom>
          <a:solidFill>
            <a:srgbClr val="FFC000"/>
          </a:solidFill>
          <a:ln>
            <a:solidFill>
              <a:srgbClr val="FFC000"/>
            </a:solidFill>
            <a:extLst>
              <a:ext uri="{C807C97D-BFC1-408E-A445-0C87EB9F89A2}">
                <ask:lineSketchStyleProps xmlns:ask="http://schemas.microsoft.com/office/drawing/2018/sketchyshapes" sd="3559321221">
                  <a:prstGeom prst="rect">
                    <a:avLst/>
                  </a:prstGeom>
                  <ask:type>
                    <ask:lineSketchScribble/>
                  </ask:type>
                </ask:lineSketchStyleProps>
              </a:ext>
            </a:extLst>
          </a:ln>
          <a:effectLst>
            <a:glow rad="228600">
              <a:schemeClr val="accent3">
                <a:satMod val="175000"/>
                <a:alpha val="40000"/>
              </a:schemeClr>
            </a:glow>
          </a:effectLst>
        </p:spPr>
        <p:txBody>
          <a:bodyPr vert="eaVert" wrap="square" rtlCol="0">
            <a:spAutoFit/>
          </a:bodyPr>
          <a:lstStyle/>
          <a:p>
            <a:pPr algn="ctr"/>
            <a:r>
              <a:rPr kumimoji="1" lang="ja-JP" altLang="en-US" sz="3600" b="1" dirty="0">
                <a:solidFill>
                  <a:srgbClr val="C00000"/>
                </a:solidFill>
                <a:latin typeface="UD デジタル 教科書体 NK-B" panose="02020700000000000000" pitchFamily="18" charset="-128"/>
                <a:ea typeface="UD デジタル 教科書体 NK-B" panose="02020700000000000000" pitchFamily="18" charset="-128"/>
              </a:rPr>
              <a:t>グローバルリスク</a:t>
            </a:r>
            <a:r>
              <a:rPr lang="ja-JP" altLang="en-US" sz="3600" b="1" dirty="0">
                <a:solidFill>
                  <a:srgbClr val="C00000"/>
                </a:solidFill>
                <a:latin typeface="UD デジタル 教科書体 NK-B" panose="02020700000000000000" pitchFamily="18" charset="-128"/>
                <a:ea typeface="UD デジタル 教科書体 NK-B" panose="02020700000000000000" pitchFamily="18" charset="-128"/>
              </a:rPr>
              <a:t>２０２４</a:t>
            </a:r>
            <a:endParaRPr kumimoji="1" lang="ja-JP" altLang="en-US" sz="3600" b="1" dirty="0">
              <a:solidFill>
                <a:srgbClr val="C0000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002393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イベルメクチンなど既存薬のがん治療などへの適用研究</a:t>
            </a:r>
          </a:p>
        </p:txBody>
      </p:sp>
      <p:sp>
        <p:nvSpPr>
          <p:cNvPr id="2" name="object 9">
            <a:extLst>
              <a:ext uri="{FF2B5EF4-FFF2-40B4-BE49-F238E27FC236}">
                <a16:creationId xmlns:a16="http://schemas.microsoft.com/office/drawing/2014/main" id="{029BB0A6-77AE-67CF-1D66-11421A0CACB9}"/>
              </a:ext>
            </a:extLst>
          </p:cNvPr>
          <p:cNvSpPr txBox="1"/>
          <p:nvPr/>
        </p:nvSpPr>
        <p:spPr>
          <a:xfrm>
            <a:off x="5362113" y="4777996"/>
            <a:ext cx="6829887" cy="1712648"/>
          </a:xfrm>
          <a:prstGeom prst="rect">
            <a:avLst/>
          </a:prstGeom>
        </p:spPr>
        <p:txBody>
          <a:bodyPr vert="horz" wrap="square" lIns="0" tIns="12065" rIns="0" bIns="0" rtlCol="0">
            <a:spAutoFit/>
          </a:bodyPr>
          <a:lstStyle/>
          <a:p>
            <a:pPr marL="12700" marR="5080">
              <a:lnSpc>
                <a:spcPct val="100000"/>
              </a:lnSpc>
              <a:spcBef>
                <a:spcPts val="95"/>
              </a:spcBef>
            </a:pPr>
            <a:r>
              <a:rPr lang="ja-JP" altLang="en-US" b="0" i="0" dirty="0">
                <a:solidFill>
                  <a:srgbClr val="333333"/>
                </a:solidFill>
                <a:effectLst/>
                <a:latin typeface="BIZ UDPゴシック" panose="020B0400000000000000" pitchFamily="50" charset="-128"/>
                <a:ea typeface="BIZ UDPゴシック" panose="020B0400000000000000" pitchFamily="50" charset="-128"/>
              </a:rPr>
              <a:t>川奈ホテルゴルフコースは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1928</a:t>
            </a:r>
            <a:r>
              <a:rPr lang="ja-JP" altLang="en-US" b="0" i="0" dirty="0">
                <a:solidFill>
                  <a:srgbClr val="333333"/>
                </a:solidFill>
                <a:effectLst/>
                <a:latin typeface="BIZ UDPゴシック" panose="020B0400000000000000" pitchFamily="50" charset="-128"/>
                <a:ea typeface="BIZ UDPゴシック" panose="020B0400000000000000" pitchFamily="50" charset="-128"/>
              </a:rPr>
              <a:t>年に作られた日本屈指の名コース。</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marL="12700" marR="5080">
              <a:lnSpc>
                <a:spcPct val="100000"/>
              </a:lnSpc>
              <a:spcBef>
                <a:spcPts val="95"/>
              </a:spcBef>
            </a:pPr>
            <a:r>
              <a:rPr lang="ja-JP" altLang="en-US" b="0" i="0" dirty="0">
                <a:solidFill>
                  <a:srgbClr val="333333"/>
                </a:solidFill>
                <a:effectLst/>
                <a:latin typeface="BIZ UDPゴシック" panose="020B0400000000000000" pitchFamily="50" charset="-128"/>
                <a:ea typeface="BIZ UDPゴシック" panose="020B0400000000000000" pitchFamily="50" charset="-128"/>
              </a:rPr>
              <a:t>フジサンケイレディスクラシックの舞台で、「</a:t>
            </a:r>
            <a:r>
              <a:rPr lang="en-US" altLang="ja-JP" b="0" i="0" dirty="0">
                <a:solidFill>
                  <a:srgbClr val="333333"/>
                </a:solidFill>
                <a:effectLst/>
                <a:latin typeface="BIZ UDPゴシック" panose="020B0400000000000000" pitchFamily="50" charset="-128"/>
                <a:ea typeface="BIZ UDPゴシック" panose="020B0400000000000000" pitchFamily="50" charset="-128"/>
              </a:rPr>
              <a:t>Golf.com</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」が</a:t>
            </a:r>
            <a:r>
              <a:rPr lang="en-US" altLang="ja-JP" b="0" i="0" dirty="0">
                <a:solidFill>
                  <a:srgbClr val="333333"/>
                </a:solidFill>
                <a:effectLst/>
                <a:latin typeface="BIZ UDPゴシック" panose="020B0400000000000000" pitchFamily="50" charset="-128"/>
                <a:ea typeface="BIZ UDPゴシック" panose="020B0400000000000000" pitchFamily="50" charset="-128"/>
              </a:rPr>
              <a:t>2013</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に発表した世界の名コースで</a:t>
            </a:r>
            <a:r>
              <a:rPr lang="en-US" altLang="ja-JP" b="0" i="0" dirty="0">
                <a:solidFill>
                  <a:srgbClr val="333333"/>
                </a:solidFill>
                <a:effectLst/>
                <a:latin typeface="BIZ UDPゴシック" panose="020B0400000000000000" pitchFamily="50" charset="-128"/>
                <a:ea typeface="BIZ UDPゴシック" panose="020B0400000000000000" pitchFamily="50" charset="-128"/>
              </a:rPr>
              <a:t>71</a:t>
            </a:r>
            <a:r>
              <a:rPr lang="ja-JP" altLang="en-US" b="0" i="0" dirty="0">
                <a:solidFill>
                  <a:srgbClr val="333333"/>
                </a:solidFill>
                <a:effectLst/>
                <a:latin typeface="BIZ UDPゴシック" panose="020B0400000000000000" pitchFamily="50" charset="-128"/>
                <a:ea typeface="BIZ UDPゴシック" panose="020B0400000000000000" pitchFamily="50" charset="-128"/>
              </a:rPr>
              <a:t>位。</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marL="12700" marR="5080">
              <a:lnSpc>
                <a:spcPct val="100000"/>
              </a:lnSpc>
              <a:spcBef>
                <a:spcPts val="95"/>
              </a:spcBef>
            </a:pPr>
            <a:endParaRPr lang="en-US" altLang="ja-JP" dirty="0">
              <a:solidFill>
                <a:srgbClr val="333333"/>
              </a:solidFill>
              <a:latin typeface="BIZ UDPゴシック" panose="020B0400000000000000" pitchFamily="50" charset="-128"/>
              <a:ea typeface="BIZ UDPゴシック" panose="020B0400000000000000" pitchFamily="50" charset="-128"/>
              <a:cs typeface="BIZ UDP明朝 Medium"/>
            </a:endParaRPr>
          </a:p>
          <a:p>
            <a:pPr marL="12700" marR="5080">
              <a:lnSpc>
                <a:spcPct val="100000"/>
              </a:lnSpc>
              <a:spcBef>
                <a:spcPts val="95"/>
              </a:spcBef>
            </a:pPr>
            <a:r>
              <a:rPr lang="ja-JP" altLang="en-US" dirty="0">
                <a:solidFill>
                  <a:srgbClr val="333333"/>
                </a:solidFill>
                <a:latin typeface="BIZ UDPゴシック" panose="020B0400000000000000" pitchFamily="50" charset="-128"/>
                <a:ea typeface="BIZ UDPゴシック" panose="020B0400000000000000" pitchFamily="50" charset="-128"/>
                <a:cs typeface="BIZ UDP明朝 Medium"/>
              </a:rPr>
              <a:t>イベルメクチンの薬効成分である「エバーメクチン」を産む放線菌は、川奈ゴルフ場の土からしか見つかっていない。</a:t>
            </a:r>
            <a:endParaRPr lang="ja-JP" altLang="en-US" dirty="0">
              <a:latin typeface="BIZ UDPゴシック" panose="020B0400000000000000" pitchFamily="50" charset="-128"/>
              <a:ea typeface="BIZ UDPゴシック" panose="020B0400000000000000" pitchFamily="50" charset="-128"/>
              <a:cs typeface="BIZ UDP明朝 Medium"/>
            </a:endParaRPr>
          </a:p>
        </p:txBody>
      </p:sp>
      <p:pic>
        <p:nvPicPr>
          <p:cNvPr id="5" name="Picture 2" descr="ゴルフ場で土を採取したことが話題に（画像はノーベル賞サイトから）">
            <a:extLst>
              <a:ext uri="{FF2B5EF4-FFF2-40B4-BE49-F238E27FC236}">
                <a16:creationId xmlns:a16="http://schemas.microsoft.com/office/drawing/2014/main" id="{545CAEED-6787-EA7D-01C0-986B948F1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03" y="3319762"/>
            <a:ext cx="4958726" cy="35330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ソース画像を表示">
            <a:extLst>
              <a:ext uri="{FF2B5EF4-FFF2-40B4-BE49-F238E27FC236}">
                <a16:creationId xmlns:a16="http://schemas.microsoft.com/office/drawing/2014/main" id="{2917223B-8B2A-735F-9395-1302CA29A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9431" y="861315"/>
            <a:ext cx="5704919" cy="380327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82378CE-4BC1-EC97-04F9-C2A263807E50}"/>
              </a:ext>
            </a:extLst>
          </p:cNvPr>
          <p:cNvSpPr txBox="1"/>
          <p:nvPr/>
        </p:nvSpPr>
        <p:spPr>
          <a:xfrm>
            <a:off x="2381415" y="895626"/>
            <a:ext cx="3858016" cy="923330"/>
          </a:xfrm>
          <a:prstGeom prst="rect">
            <a:avLst/>
          </a:prstGeom>
          <a:noFill/>
        </p:spPr>
        <p:txBody>
          <a:bodyPr wrap="square">
            <a:spAutoFit/>
          </a:bodyPr>
          <a:lstStyle/>
          <a:p>
            <a:r>
              <a:rPr lang="en-US" altLang="ja-JP" b="0" i="0" dirty="0">
                <a:solidFill>
                  <a:srgbClr val="000000"/>
                </a:solidFill>
                <a:effectLst/>
                <a:latin typeface="BIZ UDP明朝 Medium" panose="02020500000000000000" pitchFamily="18" charset="-128"/>
                <a:ea typeface="BIZ UDP明朝 Medium" panose="02020500000000000000" pitchFamily="18" charset="-128"/>
              </a:rPr>
              <a:t>2015</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年のノーベル医学・生理学賞を受賞した北里大学の大村智特別名誉教授。</a:t>
            </a:r>
            <a:endParaRPr lang="ja-JP" altLang="en-US" dirty="0">
              <a:latin typeface="BIZ UDP明朝 Medium" panose="02020500000000000000" pitchFamily="18" charset="-128"/>
              <a:ea typeface="BIZ UDP明朝 Medium" panose="02020500000000000000" pitchFamily="18" charset="-128"/>
            </a:endParaRPr>
          </a:p>
        </p:txBody>
      </p:sp>
      <p:sp>
        <p:nvSpPr>
          <p:cNvPr id="10" name="テキスト ボックス 9">
            <a:extLst>
              <a:ext uri="{FF2B5EF4-FFF2-40B4-BE49-F238E27FC236}">
                <a16:creationId xmlns:a16="http://schemas.microsoft.com/office/drawing/2014/main" id="{E9B23659-39CB-52CC-150F-3E1CEA2CAACA}"/>
              </a:ext>
            </a:extLst>
          </p:cNvPr>
          <p:cNvSpPr txBox="1"/>
          <p:nvPr/>
        </p:nvSpPr>
        <p:spPr>
          <a:xfrm>
            <a:off x="309603" y="6622022"/>
            <a:ext cx="1514167" cy="230832"/>
          </a:xfrm>
          <a:prstGeom prst="rect">
            <a:avLst/>
          </a:prstGeom>
          <a:noFill/>
        </p:spPr>
        <p:txBody>
          <a:bodyPr wrap="square">
            <a:spAutoFit/>
          </a:bodyPr>
          <a:lstStyle/>
          <a:p>
            <a:r>
              <a:rPr lang="ja-JP" altLang="en-US" sz="900" dirty="0">
                <a:latin typeface="BIZ UDP明朝 Medium" panose="02020500000000000000" pitchFamily="18" charset="-128"/>
                <a:ea typeface="BIZ UDP明朝 Medium" panose="02020500000000000000" pitchFamily="18" charset="-128"/>
              </a:rPr>
              <a:t>出所：ノーベル賞サイト</a:t>
            </a:r>
          </a:p>
        </p:txBody>
      </p:sp>
      <p:sp>
        <p:nvSpPr>
          <p:cNvPr id="11" name="テキスト ボックス 10">
            <a:extLst>
              <a:ext uri="{FF2B5EF4-FFF2-40B4-BE49-F238E27FC236}">
                <a16:creationId xmlns:a16="http://schemas.microsoft.com/office/drawing/2014/main" id="{811C7D38-D17D-4421-12DD-27651F6D1418}"/>
              </a:ext>
            </a:extLst>
          </p:cNvPr>
          <p:cNvSpPr txBox="1"/>
          <p:nvPr/>
        </p:nvSpPr>
        <p:spPr>
          <a:xfrm>
            <a:off x="6239431" y="861315"/>
            <a:ext cx="2334298" cy="230832"/>
          </a:xfrm>
          <a:prstGeom prst="rect">
            <a:avLst/>
          </a:prstGeom>
          <a:noFill/>
        </p:spPr>
        <p:txBody>
          <a:bodyPr wrap="square">
            <a:spAutoFit/>
          </a:bodyPr>
          <a:lstStyle/>
          <a:p>
            <a:r>
              <a:rPr lang="ja-JP" altLang="en-US" sz="900" dirty="0">
                <a:latin typeface="BIZ UDP明朝 Medium" panose="02020500000000000000" pitchFamily="18" charset="-128"/>
                <a:ea typeface="BIZ UDP明朝 Medium" panose="02020500000000000000" pitchFamily="18" charset="-128"/>
              </a:rPr>
              <a:t>出所：ゴルフ・ダイジェスト・オンライン</a:t>
            </a:r>
          </a:p>
        </p:txBody>
      </p:sp>
      <p:pic>
        <p:nvPicPr>
          <p:cNvPr id="12" name="Picture 10" descr="エバーメクチンの化学構造式">
            <a:extLst>
              <a:ext uri="{FF2B5EF4-FFF2-40B4-BE49-F238E27FC236}">
                <a16:creationId xmlns:a16="http://schemas.microsoft.com/office/drawing/2014/main" id="{2EABDA5A-16D1-0D92-1452-3C4048905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752" y="1760280"/>
            <a:ext cx="2276475" cy="142875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49194B5-91C6-7CA2-538E-1F1FC8775B04}"/>
              </a:ext>
            </a:extLst>
          </p:cNvPr>
          <p:cNvSpPr txBox="1"/>
          <p:nvPr/>
        </p:nvSpPr>
        <p:spPr>
          <a:xfrm>
            <a:off x="4361469" y="1646878"/>
            <a:ext cx="1471068" cy="230832"/>
          </a:xfrm>
          <a:prstGeom prst="rect">
            <a:avLst/>
          </a:prstGeom>
          <a:noFill/>
        </p:spPr>
        <p:txBody>
          <a:bodyPr wrap="square">
            <a:spAutoFit/>
          </a:bodyPr>
          <a:lstStyle/>
          <a:p>
            <a:r>
              <a:rPr lang="ja-JP" altLang="en-US" sz="900" dirty="0">
                <a:latin typeface="BIZ UDP明朝 Medium" panose="02020500000000000000" pitchFamily="18" charset="-128"/>
                <a:ea typeface="BIZ UDP明朝 Medium" panose="02020500000000000000" pitchFamily="18" charset="-128"/>
              </a:rPr>
              <a:t>出所：大村智記念研究所</a:t>
            </a:r>
          </a:p>
        </p:txBody>
      </p:sp>
      <p:pic>
        <p:nvPicPr>
          <p:cNvPr id="14" name="Picture 12" descr="大村智博士">
            <a:extLst>
              <a:ext uri="{FF2B5EF4-FFF2-40B4-BE49-F238E27FC236}">
                <a16:creationId xmlns:a16="http://schemas.microsoft.com/office/drawing/2014/main" id="{F20E5905-AE6C-1BF4-4F2B-929FCFFB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092" y="570638"/>
            <a:ext cx="2229339" cy="259495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95F6C24A-F729-CD07-7D6A-5F98D5748A61}"/>
              </a:ext>
            </a:extLst>
          </p:cNvPr>
          <p:cNvSpPr txBox="1"/>
          <p:nvPr/>
        </p:nvSpPr>
        <p:spPr>
          <a:xfrm>
            <a:off x="500227" y="570638"/>
            <a:ext cx="1471068" cy="230832"/>
          </a:xfrm>
          <a:prstGeom prst="rect">
            <a:avLst/>
          </a:prstGeom>
          <a:noFill/>
        </p:spPr>
        <p:txBody>
          <a:bodyPr wrap="square">
            <a:spAutoFit/>
          </a:bodyPr>
          <a:lstStyle/>
          <a:p>
            <a:r>
              <a:rPr lang="ja-JP" altLang="en-US" sz="900" dirty="0">
                <a:solidFill>
                  <a:schemeClr val="bg1"/>
                </a:solidFill>
                <a:latin typeface="BIZ UDP明朝 Medium" panose="02020500000000000000" pitchFamily="18" charset="-128"/>
                <a:ea typeface="BIZ UDP明朝 Medium" panose="02020500000000000000" pitchFamily="18" charset="-128"/>
              </a:rPr>
              <a:t>出所：大村智記念研究所</a:t>
            </a:r>
          </a:p>
        </p:txBody>
      </p:sp>
      <p:sp>
        <p:nvSpPr>
          <p:cNvPr id="16" name="テキスト ボックス 15">
            <a:extLst>
              <a:ext uri="{FF2B5EF4-FFF2-40B4-BE49-F238E27FC236}">
                <a16:creationId xmlns:a16="http://schemas.microsoft.com/office/drawing/2014/main" id="{93BF6692-FC4B-A2D7-D226-59EEE277D0F3}"/>
              </a:ext>
            </a:extLst>
          </p:cNvPr>
          <p:cNvSpPr txBox="1"/>
          <p:nvPr/>
        </p:nvSpPr>
        <p:spPr>
          <a:xfrm>
            <a:off x="2408425" y="2626454"/>
            <a:ext cx="2692654" cy="523220"/>
          </a:xfrm>
          <a:prstGeom prst="rect">
            <a:avLst/>
          </a:prstGeom>
          <a:noFill/>
        </p:spPr>
        <p:txBody>
          <a:bodyPr wrap="square">
            <a:spAutoFit/>
          </a:bodyPr>
          <a:lstStyle/>
          <a:p>
            <a:pPr algn="ctr"/>
            <a:r>
              <a:rPr lang="ja-JP" altLang="en-US" sz="1400" b="0" i="0" dirty="0">
                <a:solidFill>
                  <a:srgbClr val="3A3A3A"/>
                </a:solidFill>
                <a:effectLst/>
                <a:latin typeface="BIZ UDP明朝 Medium" panose="02020500000000000000" pitchFamily="18" charset="-128"/>
                <a:ea typeface="BIZ UDP明朝 Medium" panose="02020500000000000000" pitchFamily="18" charset="-128"/>
              </a:rPr>
              <a:t>ジヒドロ誘導体イベルメクチン</a:t>
            </a:r>
            <a:endParaRPr lang="en-US" altLang="ja-JP" sz="1400" b="0" i="0" dirty="0">
              <a:solidFill>
                <a:srgbClr val="3A3A3A"/>
              </a:solidFill>
              <a:effectLst/>
              <a:latin typeface="BIZ UDP明朝 Medium" panose="02020500000000000000" pitchFamily="18" charset="-128"/>
              <a:ea typeface="BIZ UDP明朝 Medium" panose="02020500000000000000" pitchFamily="18" charset="-128"/>
            </a:endParaRPr>
          </a:p>
          <a:p>
            <a:pPr algn="ctr"/>
            <a:r>
              <a:rPr lang="ja-JP" altLang="en-US" sz="1400" dirty="0">
                <a:solidFill>
                  <a:srgbClr val="3A3A3A"/>
                </a:solidFill>
                <a:latin typeface="BIZ UDP明朝 Medium" panose="02020500000000000000" pitchFamily="18" charset="-128"/>
                <a:ea typeface="BIZ UDP明朝 Medium" panose="02020500000000000000" pitchFamily="18" charset="-128"/>
              </a:rPr>
              <a:t>構造式</a:t>
            </a:r>
            <a:endParaRPr lang="ja-JP" altLang="en-US" sz="14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245305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0" y="2183702"/>
            <a:ext cx="12191999" cy="25831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a:latin typeface="Arial Rounded MT Bold" panose="020F0704030504030204" pitchFamily="34" charset="0"/>
                <a:ea typeface="BIZ UDPゴシック" panose="020B0400000000000000" pitchFamily="50" charset="-128"/>
              </a:rPr>
              <a:t>Open Source Pharma</a:t>
            </a:r>
          </a:p>
          <a:p>
            <a:pPr algn="ctr"/>
            <a:r>
              <a:rPr lang="ja-JP" altLang="en-US" sz="6600" dirty="0">
                <a:latin typeface="Arial Rounded MT Bold" panose="020F0704030504030204" pitchFamily="34" charset="0"/>
                <a:ea typeface="BIZ UDPゴシック" panose="020B0400000000000000" pitchFamily="50" charset="-128"/>
              </a:rPr>
              <a:t>とは？</a:t>
            </a:r>
            <a:endParaRPr kumimoji="1" lang="ja-JP" altLang="en-US" sz="6600" dirty="0">
              <a:latin typeface="Arial Rounded MT Bold" panose="020F0704030504030204" pitchFamily="34" charset="0"/>
              <a:ea typeface="BIZ UDPゴシック" panose="020B0400000000000000" pitchFamily="50" charset="-128"/>
            </a:endParaRPr>
          </a:p>
        </p:txBody>
      </p:sp>
    </p:spTree>
    <p:extLst>
      <p:ext uri="{BB962C8B-B14F-4D97-AF65-F5344CB8AC3E}">
        <p14:creationId xmlns:p14="http://schemas.microsoft.com/office/powerpoint/2010/main" val="300523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3FAE78B-A5F6-A6D3-51DD-5B4257671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3718"/>
            <a:ext cx="3661266" cy="366126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明朝 Medium" panose="02020500000000000000" pitchFamily="18" charset="-128"/>
                <a:ea typeface="BIZ UDP明朝 Medium" panose="02020500000000000000" pitchFamily="18" charset="-128"/>
              </a:rPr>
              <a:t>オープンソース・ファーマ</a:t>
            </a:r>
            <a:r>
              <a:rPr lang="ja-JP" altLang="en-US" sz="2400" b="1" dirty="0">
                <a:latin typeface="BIZ UDP明朝 Medium" panose="02020500000000000000" pitchFamily="18" charset="-128"/>
                <a:ea typeface="BIZ UDP明朝 Medium" panose="02020500000000000000" pitchFamily="18" charset="-128"/>
              </a:rPr>
              <a:t>（</a:t>
            </a:r>
            <a:r>
              <a:rPr lang="en-US" altLang="ja-JP" sz="2400" b="1" dirty="0">
                <a:latin typeface="BIZ UDP明朝 Medium" panose="02020500000000000000" pitchFamily="18" charset="-128"/>
                <a:ea typeface="BIZ UDP明朝 Medium" panose="02020500000000000000" pitchFamily="18" charset="-128"/>
              </a:rPr>
              <a:t>Open Source Pharma</a:t>
            </a:r>
            <a:r>
              <a:rPr lang="ja-JP" altLang="en-US" sz="2400" b="1" dirty="0">
                <a:latin typeface="BIZ UDP明朝 Medium" panose="02020500000000000000" pitchFamily="18" charset="-128"/>
                <a:ea typeface="BIZ UDP明朝 Medium" panose="02020500000000000000" pitchFamily="18" charset="-128"/>
              </a:rPr>
              <a:t>）とは？</a:t>
            </a:r>
            <a:endParaRPr kumimoji="1" lang="ja-JP" altLang="en-US" sz="2400" b="1" dirty="0">
              <a:latin typeface="BIZ UDP明朝 Medium" panose="02020500000000000000" pitchFamily="18" charset="-128"/>
              <a:ea typeface="BIZ UDP明朝 Medium" panose="02020500000000000000" pitchFamily="18" charset="-128"/>
            </a:endParaRPr>
          </a:p>
        </p:txBody>
      </p:sp>
      <p:pic>
        <p:nvPicPr>
          <p:cNvPr id="1026" name="Picture 2" descr="オープンソース製薬">
            <a:extLst>
              <a:ext uri="{FF2B5EF4-FFF2-40B4-BE49-F238E27FC236}">
                <a16:creationId xmlns:a16="http://schemas.microsoft.com/office/drawing/2014/main" id="{C425FF2A-E767-BB74-91BD-0C30CAC28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3" y="607029"/>
            <a:ext cx="4022897" cy="79452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A4BC4E3-CEF0-ED4E-A7C5-ACCD9501F25E}"/>
              </a:ext>
            </a:extLst>
          </p:cNvPr>
          <p:cNvSpPr txBox="1"/>
          <p:nvPr/>
        </p:nvSpPr>
        <p:spPr>
          <a:xfrm>
            <a:off x="4621618" y="710498"/>
            <a:ext cx="6634717" cy="523220"/>
          </a:xfrm>
          <a:prstGeom prst="rect">
            <a:avLst/>
          </a:prstGeom>
          <a:noFill/>
        </p:spPr>
        <p:txBody>
          <a:bodyPr wrap="square">
            <a:spAutoFit/>
          </a:bodyPr>
          <a:lstStyle/>
          <a:p>
            <a:r>
              <a:rPr lang="en-US" altLang="ja-JP" sz="28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http://www.opensourcepharma.net/</a:t>
            </a:r>
            <a:endParaRPr lang="ja-JP" altLang="en-US" sz="2800" dirty="0">
              <a:solidFill>
                <a:srgbClr val="C00000"/>
              </a:solidFill>
              <a:latin typeface="ADLaM Display" panose="02010000000000000000" pitchFamily="2" charset="0"/>
              <a:cs typeface="ADLaM Display" panose="02010000000000000000" pitchFamily="2" charset="0"/>
            </a:endParaRPr>
          </a:p>
        </p:txBody>
      </p:sp>
      <p:sp>
        <p:nvSpPr>
          <p:cNvPr id="2" name="テキスト ボックス 1">
            <a:extLst>
              <a:ext uri="{FF2B5EF4-FFF2-40B4-BE49-F238E27FC236}">
                <a16:creationId xmlns:a16="http://schemas.microsoft.com/office/drawing/2014/main" id="{20FEF176-8BF2-9823-C51E-AFBAE72F1B87}"/>
              </a:ext>
            </a:extLst>
          </p:cNvPr>
          <p:cNvSpPr txBox="1"/>
          <p:nvPr/>
        </p:nvSpPr>
        <p:spPr>
          <a:xfrm>
            <a:off x="349405" y="4894984"/>
            <a:ext cx="11664175" cy="1938992"/>
          </a:xfrm>
          <a:prstGeom prst="rect">
            <a:avLst/>
          </a:prstGeom>
          <a:no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オープンソース・ファーマは、新しい「薬（クスリ）」を開発する「創薬プロセス」を、</a:t>
            </a:r>
            <a:r>
              <a:rPr kumimoji="1" lang="ja-JP" altLang="en-US" sz="2400" dirty="0">
                <a:highlight>
                  <a:srgbClr val="FFFF00"/>
                </a:highlight>
                <a:latin typeface="BIZ UDPゴシック" panose="020B0400000000000000" pitchFamily="50" charset="-128"/>
                <a:ea typeface="BIZ UDPゴシック" panose="020B0400000000000000" pitchFamily="50" charset="-128"/>
              </a:rPr>
              <a:t>競争</a:t>
            </a:r>
            <a:r>
              <a:rPr kumimoji="1" lang="ja-JP" altLang="en-US" sz="2400" dirty="0">
                <a:latin typeface="BIZ UDPゴシック" panose="020B0400000000000000" pitchFamily="50" charset="-128"/>
                <a:ea typeface="BIZ UDPゴシック" panose="020B0400000000000000" pitchFamily="50" charset="-128"/>
              </a:rPr>
              <a:t>から</a:t>
            </a:r>
            <a:r>
              <a:rPr kumimoji="1" lang="ja-JP" altLang="en-US" sz="2400" dirty="0">
                <a:highlight>
                  <a:srgbClr val="FFFF00"/>
                </a:highlight>
                <a:latin typeface="BIZ UDPゴシック" panose="020B0400000000000000" pitchFamily="50" charset="-128"/>
                <a:ea typeface="BIZ UDPゴシック" panose="020B0400000000000000" pitchFamily="50" charset="-128"/>
              </a:rPr>
              <a:t>共創</a:t>
            </a:r>
            <a:r>
              <a:rPr kumimoji="1" lang="ja-JP" altLang="en-US" sz="2400" dirty="0">
                <a:latin typeface="BIZ UDPゴシック" panose="020B0400000000000000" pitchFamily="50" charset="-128"/>
                <a:ea typeface="BIZ UDPゴシック" panose="020B0400000000000000" pitchFamily="50" charset="-128"/>
              </a:rPr>
              <a:t>へと変える取組み。</a:t>
            </a:r>
            <a:endParaRPr kumimoji="1" lang="en-US" altLang="ja-JP" sz="2400" dirty="0">
              <a:latin typeface="BIZ UDPゴシック" panose="020B0400000000000000" pitchFamily="50" charset="-128"/>
              <a:ea typeface="BIZ UDPゴシック" panose="020B0400000000000000" pitchFamily="50" charset="-128"/>
            </a:endParaRPr>
          </a:p>
          <a:p>
            <a:endParaRPr kumimoji="1" lang="en-US" altLang="ja-JP" sz="2400" dirty="0">
              <a:latin typeface="BIZ UDPゴシック" panose="020B0400000000000000" pitchFamily="50" charset="-128"/>
              <a:ea typeface="BIZ UDPゴシック" panose="020B0400000000000000" pitchFamily="50" charset="-128"/>
            </a:endParaRPr>
          </a:p>
          <a:p>
            <a:r>
              <a:rPr lang="en-US" altLang="ja-JP" sz="2400" dirty="0">
                <a:latin typeface="BIZ UDPゴシック" panose="020B0400000000000000" pitchFamily="50" charset="-128"/>
                <a:ea typeface="BIZ UDPゴシック" panose="020B0400000000000000" pitchFamily="50" charset="-128"/>
              </a:rPr>
              <a:t>※</a:t>
            </a:r>
            <a:r>
              <a:rPr lang="ja-JP" altLang="en-US" sz="2400" dirty="0">
                <a:latin typeface="BIZ UDPゴシック" panose="020B0400000000000000" pitchFamily="50" charset="-128"/>
                <a:ea typeface="BIZ UDPゴシック" panose="020B0400000000000000" pitchFamily="50" charset="-128"/>
              </a:rPr>
              <a:t>個人的には、既存薬の再利用（想定外の治療効果が期待される）研究と自然免疫を強化するクスリや対処法も推進も含みたい。</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BF07BF75-1D1C-E2D6-6B88-7F64AE425284}"/>
              </a:ext>
            </a:extLst>
          </p:cNvPr>
          <p:cNvPicPr>
            <a:picLocks noChangeAspect="1"/>
          </p:cNvPicPr>
          <p:nvPr/>
        </p:nvPicPr>
        <p:blipFill>
          <a:blip r:embed="rId4"/>
          <a:stretch>
            <a:fillRect/>
          </a:stretch>
        </p:blipFill>
        <p:spPr>
          <a:xfrm>
            <a:off x="3444949" y="1240912"/>
            <a:ext cx="8679957" cy="3487302"/>
          </a:xfrm>
          <a:prstGeom prst="rect">
            <a:avLst/>
          </a:prstGeom>
        </p:spPr>
      </p:pic>
    </p:spTree>
    <p:extLst>
      <p:ext uri="{BB962C8B-B14F-4D97-AF65-F5344CB8AC3E}">
        <p14:creationId xmlns:p14="http://schemas.microsoft.com/office/powerpoint/2010/main" val="202969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明朝 Medium" panose="02020500000000000000" pitchFamily="18" charset="-128"/>
                <a:ea typeface="BIZ UDP明朝 Medium" panose="02020500000000000000" pitchFamily="18" charset="-128"/>
              </a:rPr>
              <a:t>オープンソース・ファーマ</a:t>
            </a:r>
            <a:r>
              <a:rPr lang="ja-JP" altLang="en-US" sz="2400" b="1" dirty="0">
                <a:latin typeface="BIZ UDP明朝 Medium" panose="02020500000000000000" pitchFamily="18" charset="-128"/>
                <a:ea typeface="BIZ UDP明朝 Medium" panose="02020500000000000000" pitchFamily="18" charset="-128"/>
              </a:rPr>
              <a:t>（</a:t>
            </a:r>
            <a:r>
              <a:rPr lang="en-US" altLang="ja-JP" sz="2400" b="1" dirty="0">
                <a:latin typeface="BIZ UDP明朝 Medium" panose="02020500000000000000" pitchFamily="18" charset="-128"/>
                <a:ea typeface="BIZ UDP明朝 Medium" panose="02020500000000000000" pitchFamily="18" charset="-128"/>
              </a:rPr>
              <a:t>Open Source Pharma</a:t>
            </a:r>
            <a:r>
              <a:rPr lang="ja-JP" altLang="en-US" sz="2400" b="1" dirty="0">
                <a:latin typeface="BIZ UDP明朝 Medium" panose="02020500000000000000" pitchFamily="18" charset="-128"/>
                <a:ea typeface="BIZ UDP明朝 Medium" panose="02020500000000000000" pitchFamily="18" charset="-128"/>
              </a:rPr>
              <a:t>）の</a:t>
            </a:r>
            <a:endParaRPr kumimoji="1" lang="ja-JP" altLang="en-US" sz="2400" b="1" dirty="0">
              <a:latin typeface="BIZ UDP明朝 Medium" panose="02020500000000000000" pitchFamily="18" charset="-128"/>
              <a:ea typeface="BIZ UDP明朝 Medium" panose="02020500000000000000" pitchFamily="18" charset="-128"/>
            </a:endParaRPr>
          </a:p>
        </p:txBody>
      </p:sp>
      <p:sp>
        <p:nvSpPr>
          <p:cNvPr id="4" name="テキスト ボックス 3">
            <a:extLst>
              <a:ext uri="{FF2B5EF4-FFF2-40B4-BE49-F238E27FC236}">
                <a16:creationId xmlns:a16="http://schemas.microsoft.com/office/drawing/2014/main" id="{F2B09019-ECDA-896F-5374-CAE8C3A56F3A}"/>
              </a:ext>
            </a:extLst>
          </p:cNvPr>
          <p:cNvSpPr txBox="1"/>
          <p:nvPr/>
        </p:nvSpPr>
        <p:spPr>
          <a:xfrm>
            <a:off x="579863" y="1549878"/>
            <a:ext cx="11329639" cy="5078313"/>
          </a:xfrm>
          <a:prstGeom prst="rect">
            <a:avLst/>
          </a:prstGeom>
          <a:noFill/>
        </p:spPr>
        <p:txBody>
          <a:bodyPr wrap="square">
            <a:spAutoFit/>
          </a:bodyPr>
          <a:lstStyle/>
          <a:p>
            <a:pPr algn="l"/>
            <a:r>
              <a:rPr lang="en-US" altLang="ja-JP" b="1" i="0" dirty="0">
                <a:solidFill>
                  <a:srgbClr val="000000"/>
                </a:solidFill>
                <a:effectLst/>
                <a:latin typeface="BIZ UDPゴシック" panose="020B0400000000000000" pitchFamily="50" charset="-128"/>
                <a:ea typeface="BIZ UDPゴシック" panose="020B0400000000000000" pitchFamily="50" charset="-128"/>
              </a:rPr>
              <a:t>1 </a:t>
            </a:r>
            <a:r>
              <a:rPr lang="ja-JP" altLang="en-US" b="1" i="0" dirty="0">
                <a:solidFill>
                  <a:srgbClr val="000000"/>
                </a:solidFill>
                <a:effectLst/>
                <a:latin typeface="BIZ UDPゴシック" panose="020B0400000000000000" pitchFamily="50" charset="-128"/>
                <a:ea typeface="BIZ UDPゴシック" panose="020B0400000000000000" pitchFamily="50" charset="-128"/>
              </a:rPr>
              <a:t>ビジョン：</a:t>
            </a:r>
            <a:r>
              <a:rPr lang="ja-JP" altLang="en-US" b="0" i="0" dirty="0">
                <a:solidFill>
                  <a:srgbClr val="C00000"/>
                </a:solidFill>
                <a:effectLst/>
                <a:latin typeface="BIZ UDPゴシック" panose="020B0400000000000000" pitchFamily="50" charset="-128"/>
                <a:ea typeface="BIZ UDPゴシック" panose="020B0400000000000000" pitchFamily="50" charset="-128"/>
              </a:rPr>
              <a:t>すべての人に医療を</a:t>
            </a:r>
            <a:br>
              <a:rPr lang="ja-JP" altLang="en-US" b="0" i="0" dirty="0">
                <a:solidFill>
                  <a:srgbClr val="C00000"/>
                </a:solidFill>
                <a:effectLst/>
                <a:latin typeface="BIZ UDPゴシック" panose="020B0400000000000000" pitchFamily="50" charset="-128"/>
                <a:ea typeface="BIZ UDPゴシック" panose="020B0400000000000000" pitchFamily="50" charset="-128"/>
              </a:rPr>
            </a:br>
            <a:br>
              <a:rPr lang="ja-JP" altLang="en-US" b="0" i="0" dirty="0">
                <a:solidFill>
                  <a:srgbClr val="000000"/>
                </a:solidFill>
                <a:effectLst/>
                <a:latin typeface="BIZ UDPゴシック" panose="020B0400000000000000" pitchFamily="50" charset="-128"/>
                <a:ea typeface="BIZ UDPゴシック" panose="020B0400000000000000" pitchFamily="50" charset="-128"/>
              </a:rPr>
            </a:br>
            <a:r>
              <a:rPr lang="en-US" altLang="ja-JP" b="1" i="0" dirty="0">
                <a:solidFill>
                  <a:srgbClr val="000000"/>
                </a:solidFill>
                <a:effectLst/>
                <a:latin typeface="BIZ UDPゴシック" panose="020B0400000000000000" pitchFamily="50" charset="-128"/>
                <a:ea typeface="BIZ UDPゴシック" panose="020B0400000000000000" pitchFamily="50" charset="-128"/>
              </a:rPr>
              <a:t>2 </a:t>
            </a:r>
            <a:r>
              <a:rPr lang="ja-JP" altLang="en-US" b="1" i="0" dirty="0">
                <a:solidFill>
                  <a:srgbClr val="000000"/>
                </a:solidFill>
                <a:effectLst/>
                <a:latin typeface="BIZ UDPゴシック" panose="020B0400000000000000" pitchFamily="50" charset="-128"/>
                <a:ea typeface="BIZ UDPゴシック" panose="020B0400000000000000" pitchFamily="50" charset="-128"/>
              </a:rPr>
              <a:t>使命：</a:t>
            </a:r>
            <a:endParaRPr lang="en-US" altLang="ja-JP" b="1" i="0" dirty="0">
              <a:solidFill>
                <a:srgbClr val="000000"/>
              </a:solidFill>
              <a:effectLst/>
              <a:latin typeface="BIZ UDPゴシック" panose="020B0400000000000000" pitchFamily="50" charset="-128"/>
              <a:ea typeface="BIZ UDPゴシック" panose="020B0400000000000000" pitchFamily="50" charset="-128"/>
            </a:endParaRPr>
          </a:p>
          <a:p>
            <a:pPr algn="l"/>
            <a:r>
              <a:rPr lang="ja-JP" altLang="en-US" b="0" i="0" dirty="0">
                <a:solidFill>
                  <a:srgbClr val="000000"/>
                </a:solidFill>
                <a:effectLst/>
                <a:latin typeface="BIZ UDPゴシック" panose="020B0400000000000000" pitchFamily="50" charset="-128"/>
                <a:ea typeface="BIZ UDPゴシック" panose="020B0400000000000000" pitchFamily="50" charset="-128"/>
              </a:rPr>
              <a:t>既存の取り組みを含めた運動を生み出し、公開性、患者のニーズ、手頃な価格の原則に基づいて、</a:t>
            </a:r>
            <a:r>
              <a:rPr lang="ja-JP" altLang="en-US" b="0" i="0" dirty="0">
                <a:solidFill>
                  <a:srgbClr val="C00000"/>
                </a:solidFill>
                <a:effectLst/>
                <a:latin typeface="BIZ UDPゴシック" panose="020B0400000000000000" pitchFamily="50" charset="-128"/>
                <a:ea typeface="BIZ UDPゴシック" panose="020B0400000000000000" pitchFamily="50" charset="-128"/>
              </a:rPr>
              <a:t>代替の包括的なオープンソースの製薬システムを開発</a:t>
            </a:r>
            <a:r>
              <a:rPr lang="ja-JP" altLang="en-US" b="0" i="0" dirty="0">
                <a:solidFill>
                  <a:srgbClr val="000000"/>
                </a:solidFill>
                <a:effectLst/>
                <a:latin typeface="BIZ UDPゴシック" panose="020B0400000000000000" pitchFamily="50" charset="-128"/>
                <a:ea typeface="BIZ UDPゴシック" panose="020B0400000000000000" pitchFamily="50" charset="-128"/>
              </a:rPr>
              <a:t>します。</a:t>
            </a:r>
            <a:br>
              <a:rPr lang="ja-JP" altLang="en-US" b="0" i="0" dirty="0">
                <a:solidFill>
                  <a:srgbClr val="000000"/>
                </a:solidFill>
                <a:effectLst/>
                <a:latin typeface="BIZ UDPゴシック" panose="020B0400000000000000" pitchFamily="50" charset="-128"/>
                <a:ea typeface="BIZ UDPゴシック" panose="020B0400000000000000" pitchFamily="50" charset="-128"/>
              </a:rPr>
            </a:br>
            <a:br>
              <a:rPr lang="ja-JP" altLang="en-US" b="0" i="0" dirty="0">
                <a:solidFill>
                  <a:srgbClr val="000000"/>
                </a:solidFill>
                <a:effectLst/>
                <a:latin typeface="BIZ UDPゴシック" panose="020B0400000000000000" pitchFamily="50" charset="-128"/>
                <a:ea typeface="BIZ UDPゴシック" panose="020B0400000000000000" pitchFamily="50" charset="-128"/>
              </a:rPr>
            </a:br>
            <a:r>
              <a:rPr lang="en-US" altLang="ja-JP" b="1" i="0" dirty="0">
                <a:solidFill>
                  <a:srgbClr val="000000"/>
                </a:solidFill>
                <a:effectLst/>
                <a:latin typeface="BIZ UDPゴシック" panose="020B0400000000000000" pitchFamily="50" charset="-128"/>
                <a:ea typeface="BIZ UDPゴシック" panose="020B0400000000000000" pitchFamily="50" charset="-128"/>
              </a:rPr>
              <a:t>3 </a:t>
            </a:r>
            <a:r>
              <a:rPr lang="ja-JP" altLang="en-US" b="1" i="0" dirty="0">
                <a:solidFill>
                  <a:srgbClr val="000000"/>
                </a:solidFill>
                <a:effectLst/>
                <a:latin typeface="BIZ UDPゴシック" panose="020B0400000000000000" pitchFamily="50" charset="-128"/>
                <a:ea typeface="BIZ UDPゴシック" panose="020B0400000000000000" pitchFamily="50" charset="-128"/>
              </a:rPr>
              <a:t>行動方針</a:t>
            </a:r>
            <a:r>
              <a:rPr lang="en-US" altLang="ja-JP" b="1" i="0" dirty="0">
                <a:solidFill>
                  <a:srgbClr val="000000"/>
                </a:solidFill>
                <a:effectLst/>
                <a:latin typeface="BIZ UDPゴシック" panose="020B0400000000000000" pitchFamily="50" charset="-128"/>
                <a:ea typeface="BIZ UDPゴシック" panose="020B0400000000000000" pitchFamily="50" charset="-128"/>
              </a:rPr>
              <a:t>:</a:t>
            </a:r>
            <a:r>
              <a:rPr lang="ja-JP" altLang="en-US" b="1" i="0" dirty="0">
                <a:solidFill>
                  <a:srgbClr val="000000"/>
                </a:solidFill>
                <a:effectLst/>
                <a:latin typeface="BIZ UDPゴシック" panose="020B0400000000000000" pitchFamily="50" charset="-128"/>
                <a:ea typeface="BIZ UDPゴシック" panose="020B0400000000000000" pitchFamily="50" charset="-128"/>
              </a:rPr>
              <a:t> </a:t>
            </a:r>
            <a:endParaRPr lang="en-US" altLang="ja-JP" b="1" i="0" dirty="0">
              <a:solidFill>
                <a:srgbClr val="000000"/>
              </a:solidFill>
              <a:effectLst/>
              <a:latin typeface="BIZ UDPゴシック" panose="020B0400000000000000" pitchFamily="50" charset="-128"/>
              <a:ea typeface="BIZ UDPゴシック" panose="020B0400000000000000" pitchFamily="50" charset="-128"/>
            </a:endParaRPr>
          </a:p>
          <a:p>
            <a:pPr algn="l"/>
            <a:r>
              <a:rPr lang="ja-JP" altLang="en-US" b="0" i="0" dirty="0">
                <a:solidFill>
                  <a:srgbClr val="000000"/>
                </a:solidFill>
                <a:effectLst/>
                <a:latin typeface="BIZ UDPゴシック" panose="020B0400000000000000" pitchFamily="50" charset="-128"/>
                <a:ea typeface="BIZ UDPゴシック" panose="020B0400000000000000" pitchFamily="50" charset="-128"/>
              </a:rPr>
              <a:t>① 抜本的なオープン性、共有性、透明性を採用します。</a:t>
            </a:r>
            <a:endParaRPr lang="en-US" altLang="ja-JP" dirty="0">
              <a:solidFill>
                <a:srgbClr val="000000"/>
              </a:solidFill>
              <a:latin typeface="BIZ UDPゴシック" panose="020B0400000000000000" pitchFamily="50" charset="-128"/>
              <a:ea typeface="BIZ UDPゴシック" panose="020B0400000000000000" pitchFamily="50" charset="-128"/>
            </a:endParaRPr>
          </a:p>
          <a:p>
            <a:pPr algn="l"/>
            <a:r>
              <a:rPr lang="ja-JP" altLang="en-US" b="0" i="0" dirty="0">
                <a:solidFill>
                  <a:srgbClr val="000000"/>
                </a:solidFill>
                <a:effectLst/>
                <a:latin typeface="BIZ UDPゴシック" panose="020B0400000000000000" pitchFamily="50" charset="-128"/>
                <a:ea typeface="BIZ UDPゴシック" panose="020B0400000000000000" pitchFamily="50" charset="-128"/>
              </a:rPr>
              <a:t>② 群衆のグローバルな知力を活用します。</a:t>
            </a:r>
          </a:p>
          <a:p>
            <a:pPr algn="l"/>
            <a:r>
              <a:rPr lang="ja-JP" altLang="en-US" dirty="0">
                <a:solidFill>
                  <a:srgbClr val="000000"/>
                </a:solidFill>
                <a:latin typeface="BIZ UDPゴシック" panose="020B0400000000000000" pitchFamily="50" charset="-128"/>
                <a:ea typeface="BIZ UDPゴシック" panose="020B0400000000000000" pitchFamily="50" charset="-128"/>
              </a:rPr>
              <a:t>③ </a:t>
            </a:r>
            <a:r>
              <a:rPr lang="ja-JP" altLang="en-US" b="0" i="0" dirty="0">
                <a:solidFill>
                  <a:srgbClr val="000000"/>
                </a:solidFill>
                <a:effectLst/>
                <a:latin typeface="BIZ UDPゴシック" panose="020B0400000000000000" pitchFamily="50" charset="-128"/>
                <a:ea typeface="BIZ UDPゴシック" panose="020B0400000000000000" pitchFamily="50" charset="-128"/>
              </a:rPr>
              <a:t>知的財産と資金の管理にオープンで革新的なアプローチを採用します。</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pPr algn="l"/>
            <a:r>
              <a:rPr lang="ja-JP" altLang="en-US" dirty="0">
                <a:solidFill>
                  <a:srgbClr val="000000"/>
                </a:solidFill>
                <a:latin typeface="BIZ UDPゴシック" panose="020B0400000000000000" pitchFamily="50" charset="-128"/>
                <a:ea typeface="BIZ UDPゴシック" panose="020B0400000000000000" pitchFamily="50" charset="-128"/>
              </a:rPr>
              <a:t>④ </a:t>
            </a:r>
            <a:r>
              <a:rPr lang="ja-JP" altLang="en-US" b="0" i="0" dirty="0">
                <a:solidFill>
                  <a:srgbClr val="000000"/>
                </a:solidFill>
                <a:effectLst/>
                <a:latin typeface="BIZ UDPゴシック" panose="020B0400000000000000" pitchFamily="50" charset="-128"/>
                <a:ea typeface="BIZ UDPゴシック" panose="020B0400000000000000" pitchFamily="50" charset="-128"/>
              </a:rPr>
              <a:t>普及している独自モデルに代わる、研究開発に対する金銭的および非金銭的な報酬システムを作成します。</a:t>
            </a:r>
          </a:p>
          <a:p>
            <a:pPr algn="l"/>
            <a:r>
              <a:rPr lang="ja-JP" altLang="en-US" b="0" i="0" dirty="0">
                <a:solidFill>
                  <a:srgbClr val="000000"/>
                </a:solidFill>
                <a:effectLst/>
                <a:latin typeface="BIZ UDPゴシック" panose="020B0400000000000000" pitchFamily="50" charset="-128"/>
                <a:ea typeface="BIZ UDPゴシック" panose="020B0400000000000000" pitchFamily="50" charset="-128"/>
              </a:rPr>
              <a:t>⑤ 論文、データ、その他の研究成果へのオープンアクセスをサポートします。</a:t>
            </a:r>
          </a:p>
          <a:p>
            <a:pPr algn="l"/>
            <a:r>
              <a:rPr lang="ja-JP" altLang="en-US" b="0" i="0" dirty="0">
                <a:solidFill>
                  <a:srgbClr val="000000"/>
                </a:solidFill>
                <a:effectLst/>
                <a:latin typeface="BIZ UDPゴシック" panose="020B0400000000000000" pitchFamily="50" charset="-128"/>
                <a:ea typeface="BIZ UDPゴシック" panose="020B0400000000000000" pitchFamily="50" charset="-128"/>
              </a:rPr>
              <a:t>⑥ 研究開発の再構築において、思想、意見、コミュニティのリーダーシップを集めて結集します。</a:t>
            </a:r>
          </a:p>
          <a:p>
            <a:pPr algn="l"/>
            <a:r>
              <a:rPr lang="ja-JP" altLang="en-US" b="0" i="0" dirty="0">
                <a:solidFill>
                  <a:srgbClr val="000000"/>
                </a:solidFill>
                <a:effectLst/>
                <a:latin typeface="BIZ UDPゴシック" panose="020B0400000000000000" pitchFamily="50" charset="-128"/>
                <a:ea typeface="BIZ UDPゴシック" panose="020B0400000000000000" pitchFamily="50" charset="-128"/>
              </a:rPr>
              <a:t>⑦ 個人や団体の力を活用できる、小規模で機敏で費用対効果の高い促進構造を組み合わせます。</a:t>
            </a:r>
          </a:p>
          <a:p>
            <a:pPr algn="l"/>
            <a:r>
              <a:rPr lang="ja-JP" altLang="en-US" b="0" i="0" dirty="0">
                <a:solidFill>
                  <a:srgbClr val="000000"/>
                </a:solidFill>
                <a:effectLst/>
                <a:latin typeface="BIZ UDPゴシック" panose="020B0400000000000000" pitchFamily="50" charset="-128"/>
                <a:ea typeface="BIZ UDPゴシック" panose="020B0400000000000000" pitchFamily="50" charset="-128"/>
              </a:rPr>
              <a:t>⑧ リーズナブルな商品をお届けします。</a:t>
            </a:r>
          </a:p>
          <a:p>
            <a:pPr algn="l"/>
            <a:r>
              <a:rPr lang="ja-JP" altLang="en-US" b="0" i="0" dirty="0">
                <a:solidFill>
                  <a:srgbClr val="000000"/>
                </a:solidFill>
                <a:effectLst/>
                <a:latin typeface="BIZ UDPゴシック" panose="020B0400000000000000" pitchFamily="50" charset="-128"/>
                <a:ea typeface="BIZ UDPゴシック" panose="020B0400000000000000" pitchFamily="50" charset="-128"/>
              </a:rPr>
              <a:t>⑨ 患者とその利益を研究開発モデルと製薬システムの中心に据えます。</a:t>
            </a:r>
          </a:p>
          <a:p>
            <a:pPr algn="l"/>
            <a:r>
              <a:rPr lang="ja-JP" altLang="en-US" b="0" i="0" dirty="0">
                <a:solidFill>
                  <a:srgbClr val="000000"/>
                </a:solidFill>
                <a:effectLst/>
                <a:latin typeface="BIZ UDPゴシック" panose="020B0400000000000000" pitchFamily="50" charset="-128"/>
                <a:ea typeface="BIZ UDPゴシック" panose="020B0400000000000000" pitchFamily="50" charset="-128"/>
              </a:rPr>
              <a:t>⑩ 抗感染症薬など、従来の市場アプローチが失敗している世界の健康における重大なギャップに焦点を当てたポートフォリオを開発します。</a:t>
            </a:r>
            <a:endParaRPr lang="ja-JP" altLang="en-US" dirty="0">
              <a:latin typeface="BIZ UDPゴシック" panose="020B0400000000000000" pitchFamily="50" charset="-128"/>
              <a:ea typeface="BIZ UDPゴシック" panose="020B0400000000000000" pitchFamily="50" charset="-128"/>
            </a:endParaRPr>
          </a:p>
        </p:txBody>
      </p:sp>
      <p:pic>
        <p:nvPicPr>
          <p:cNvPr id="7" name="Picture 2" descr="オープンソース製薬">
            <a:extLst>
              <a:ext uri="{FF2B5EF4-FFF2-40B4-BE49-F238E27FC236}">
                <a16:creationId xmlns:a16="http://schemas.microsoft.com/office/drawing/2014/main" id="{C19EF6B8-4657-D1B5-727E-D28F25CC9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025" y="674615"/>
            <a:ext cx="4022897" cy="79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878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570565"/>
            <a:ext cx="12192000" cy="1862048"/>
          </a:xfrm>
          <a:prstGeom prst="rect">
            <a:avLst/>
          </a:prstGeom>
          <a:noFill/>
        </p:spPr>
        <p:txBody>
          <a:bodyPr wrap="square" rtlCol="0">
            <a:spAutoFit/>
          </a:bodyPr>
          <a:lstStyle/>
          <a:p>
            <a:pPr algn="ctr"/>
            <a:r>
              <a:rPr lang="en-US" altLang="ja-JP" sz="115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AI</a:t>
            </a:r>
            <a:r>
              <a:rPr lang="ja-JP" altLang="en-US" sz="8800" b="1"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の民主化</a:t>
            </a:r>
            <a:endParaRPr kumimoji="1" lang="en-US" altLang="ja-JP" sz="92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Tree>
    <p:extLst>
      <p:ext uri="{BB962C8B-B14F-4D97-AF65-F5344CB8AC3E}">
        <p14:creationId xmlns:p14="http://schemas.microsoft.com/office/powerpoint/2010/main" val="3355446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2817628" y="112474"/>
            <a:ext cx="6556744" cy="830997"/>
          </a:xfrm>
          <a:prstGeom prst="rect">
            <a:avLst/>
          </a:prstGeom>
          <a:noFill/>
        </p:spPr>
        <p:txBody>
          <a:bodyPr wrap="square" rtlCol="0">
            <a:spAutoFit/>
          </a:bodyPr>
          <a:lstStyle/>
          <a:p>
            <a:pPr algn="ctr"/>
            <a:r>
              <a:rPr lang="en-US" altLang="ja-JP"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IT</a:t>
            </a:r>
            <a:r>
              <a:rPr lang="ja-JP" altLang="en-US" sz="4800" b="1"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は民主化の歴史</a:t>
            </a:r>
            <a:r>
              <a:rPr lang="ja-JP" altLang="en-US" sz="1200" b="1"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でもあります。</a:t>
            </a:r>
            <a:endParaRPr kumimoji="1" lang="en-US" altLang="ja-JP"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pic>
        <p:nvPicPr>
          <p:cNvPr id="3074" name="Picture 2">
            <a:extLst>
              <a:ext uri="{FF2B5EF4-FFF2-40B4-BE49-F238E27FC236}">
                <a16:creationId xmlns:a16="http://schemas.microsoft.com/office/drawing/2014/main" id="{D07304C1-D3C2-B68F-EB4C-03019A51B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50" y="1985001"/>
            <a:ext cx="5748907" cy="3238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FABDCC4-4E0E-F2BD-34DC-73A0C15B9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5117" y="1985001"/>
            <a:ext cx="6096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5F572B9-B694-E68A-AD7A-39E630DBF49B}"/>
              </a:ext>
            </a:extLst>
          </p:cNvPr>
          <p:cNvSpPr txBox="1"/>
          <p:nvPr/>
        </p:nvSpPr>
        <p:spPr>
          <a:xfrm>
            <a:off x="7208875" y="5223501"/>
            <a:ext cx="4231758" cy="261610"/>
          </a:xfrm>
          <a:prstGeom prst="rect">
            <a:avLst/>
          </a:prstGeom>
          <a:noFill/>
        </p:spPr>
        <p:txBody>
          <a:bodyPr wrap="square">
            <a:spAutoFit/>
          </a:bodyPr>
          <a:lstStyle/>
          <a:p>
            <a:r>
              <a:rPr lang="ja-JP" altLang="en-US" sz="1100" dirty="0">
                <a:solidFill>
                  <a:schemeClr val="bg1"/>
                </a:solidFill>
                <a:latin typeface="Amasis MT Pro Light" panose="02040304050005020304" pitchFamily="18" charset="0"/>
              </a:rPr>
              <a:t>（出所）</a:t>
            </a:r>
            <a:r>
              <a:rPr lang="en-US" altLang="ja-JP" sz="1100" dirty="0">
                <a:solidFill>
                  <a:schemeClr val="bg1"/>
                </a:solidFill>
                <a:latin typeface="Amasis MT Pro Light" panose="02040304050005020304" pitchFamily="18" charset="0"/>
              </a:rPr>
              <a:t>https://asteroidcowboy.blog.fc2.com/blog-entry-5761.html</a:t>
            </a:r>
            <a:endParaRPr lang="ja-JP" altLang="en-US" sz="1100" dirty="0">
              <a:solidFill>
                <a:schemeClr val="bg1"/>
              </a:solidFill>
              <a:latin typeface="Amasis MT Pro Light" panose="02040304050005020304" pitchFamily="18" charset="0"/>
            </a:endParaRPr>
          </a:p>
        </p:txBody>
      </p:sp>
      <p:sp>
        <p:nvSpPr>
          <p:cNvPr id="6" name="テキスト ボックス 5">
            <a:extLst>
              <a:ext uri="{FF2B5EF4-FFF2-40B4-BE49-F238E27FC236}">
                <a16:creationId xmlns:a16="http://schemas.microsoft.com/office/drawing/2014/main" id="{5CF92620-F98B-902D-5A20-77780CC4AA7E}"/>
              </a:ext>
            </a:extLst>
          </p:cNvPr>
          <p:cNvSpPr txBox="1"/>
          <p:nvPr/>
        </p:nvSpPr>
        <p:spPr>
          <a:xfrm>
            <a:off x="845124" y="1638672"/>
            <a:ext cx="4366557" cy="369332"/>
          </a:xfrm>
          <a:prstGeom prst="rect">
            <a:avLst/>
          </a:prstGeom>
          <a:noFill/>
        </p:spPr>
        <p:txBody>
          <a:bodyPr wrap="square" rtlCol="0">
            <a:spAutoFit/>
          </a:bodyPr>
          <a:lstStyle/>
          <a:p>
            <a:pPr algn="ctr"/>
            <a:r>
              <a:rPr lang="ja-JP" altLang="en-US" dirty="0">
                <a:solidFill>
                  <a:schemeClr val="bg1"/>
                </a:solidFill>
                <a:latin typeface="ADLaM Display" panose="02010000000000000000" pitchFamily="2" charset="0"/>
                <a:ea typeface="UD デジタル 教科書体 NK-B" panose="02020700000000000000" pitchFamily="18" charset="-128"/>
                <a:cs typeface="ADLaM Display" panose="02010000000000000000" pitchFamily="2" charset="0"/>
              </a:rPr>
              <a:t>大型計算機（</a:t>
            </a:r>
            <a:r>
              <a:rPr kumimoji="1" lang="ja-JP" altLang="en-US" dirty="0">
                <a:solidFill>
                  <a:schemeClr val="bg1"/>
                </a:solidFill>
                <a:latin typeface="ADLaM Display" panose="02010000000000000000" pitchFamily="2" charset="0"/>
                <a:ea typeface="UD デジタル 教科書体 NK-B" panose="02020700000000000000" pitchFamily="18" charset="-128"/>
                <a:cs typeface="ADLaM Display" panose="02010000000000000000" pitchFamily="2" charset="0"/>
              </a:rPr>
              <a:t>メインフレーム）：</a:t>
            </a:r>
            <a:r>
              <a:rPr kumimoji="1" lang="en-US" altLang="ja-JP"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IBM 360 </a:t>
            </a:r>
            <a:endParaRPr kumimoji="1" lang="ja-JP" altLang="en-US" dirty="0">
              <a:solidFill>
                <a:schemeClr val="bg1"/>
              </a:solidFill>
              <a:latin typeface="ADLaM Display" panose="02010000000000000000" pitchFamily="2" charset="0"/>
              <a:ea typeface="UD デジタル 教科書体 NK-B" panose="02020700000000000000" pitchFamily="18" charset="-128"/>
              <a:cs typeface="ADLaM Display" panose="02010000000000000000" pitchFamily="2" charset="0"/>
            </a:endParaRPr>
          </a:p>
        </p:txBody>
      </p:sp>
      <p:sp>
        <p:nvSpPr>
          <p:cNvPr id="7" name="テキスト ボックス 6">
            <a:extLst>
              <a:ext uri="{FF2B5EF4-FFF2-40B4-BE49-F238E27FC236}">
                <a16:creationId xmlns:a16="http://schemas.microsoft.com/office/drawing/2014/main" id="{294FC572-DE74-9BB1-BCEE-4BA3815D5EE3}"/>
              </a:ext>
            </a:extLst>
          </p:cNvPr>
          <p:cNvSpPr txBox="1"/>
          <p:nvPr/>
        </p:nvSpPr>
        <p:spPr>
          <a:xfrm>
            <a:off x="963140" y="5223501"/>
            <a:ext cx="3728484" cy="261610"/>
          </a:xfrm>
          <a:prstGeom prst="rect">
            <a:avLst/>
          </a:prstGeom>
          <a:noFill/>
        </p:spPr>
        <p:txBody>
          <a:bodyPr wrap="square">
            <a:spAutoFit/>
          </a:bodyPr>
          <a:lstStyle/>
          <a:p>
            <a:pPr algn="ctr"/>
            <a:r>
              <a:rPr lang="ja-JP" altLang="en-US" sz="1100" dirty="0">
                <a:solidFill>
                  <a:schemeClr val="bg1"/>
                </a:solidFill>
                <a:latin typeface="Amasis MT Pro Light" panose="02040304050005020304" pitchFamily="18" charset="0"/>
              </a:rPr>
              <a:t>（出所）</a:t>
            </a:r>
            <a:r>
              <a:rPr lang="en-US" altLang="ja-JP" sz="1100" dirty="0">
                <a:solidFill>
                  <a:schemeClr val="bg1"/>
                </a:solidFill>
                <a:latin typeface="Amasis MT Pro Light" panose="02040304050005020304" pitchFamily="18" charset="0"/>
              </a:rPr>
              <a:t>https://100athlon.com/mainframe-system360/</a:t>
            </a:r>
            <a:endParaRPr lang="ja-JP" altLang="en-US" sz="1100" dirty="0">
              <a:solidFill>
                <a:schemeClr val="bg1"/>
              </a:solidFill>
              <a:latin typeface="Amasis MT Pro Light" panose="02040304050005020304" pitchFamily="18" charset="0"/>
            </a:endParaRPr>
          </a:p>
        </p:txBody>
      </p:sp>
      <p:sp>
        <p:nvSpPr>
          <p:cNvPr id="8" name="テキスト ボックス 7">
            <a:extLst>
              <a:ext uri="{FF2B5EF4-FFF2-40B4-BE49-F238E27FC236}">
                <a16:creationId xmlns:a16="http://schemas.microsoft.com/office/drawing/2014/main" id="{A7F69393-D5FF-4951-7416-7711392A3D71}"/>
              </a:ext>
            </a:extLst>
          </p:cNvPr>
          <p:cNvSpPr txBox="1"/>
          <p:nvPr/>
        </p:nvSpPr>
        <p:spPr>
          <a:xfrm>
            <a:off x="6827710" y="1638672"/>
            <a:ext cx="4366557" cy="369332"/>
          </a:xfrm>
          <a:prstGeom prst="rect">
            <a:avLst/>
          </a:prstGeom>
          <a:noFill/>
        </p:spPr>
        <p:txBody>
          <a:bodyPr wrap="square" rtlCol="0">
            <a:spAutoFit/>
          </a:bodyPr>
          <a:lstStyle/>
          <a:p>
            <a:pPr algn="ctr"/>
            <a:r>
              <a:rPr kumimoji="1" lang="ja-JP" altLang="en-US" dirty="0">
                <a:solidFill>
                  <a:schemeClr val="bg1"/>
                </a:solidFill>
                <a:latin typeface="ADLaM Display" panose="02010000000000000000" pitchFamily="2" charset="0"/>
                <a:ea typeface="UD デジタル 教科書体 NK-B" panose="02020700000000000000" pitchFamily="18" charset="-128"/>
                <a:cs typeface="ADLaM Display" panose="02010000000000000000" pitchFamily="2" charset="0"/>
              </a:rPr>
              <a:t>パーソナル・コンピュータ：</a:t>
            </a:r>
            <a:r>
              <a:rPr kumimoji="1" lang="en-US" altLang="ja-JP" dirty="0" err="1">
                <a:solidFill>
                  <a:schemeClr val="bg1"/>
                </a:solidFill>
                <a:latin typeface="ADLaM Display" panose="02010000000000000000" pitchFamily="2" charset="0"/>
                <a:ea typeface="UD デジタル 教科書体 NK-B" panose="02020700000000000000" pitchFamily="18" charset="-128"/>
                <a:cs typeface="ADLaM Display" panose="02010000000000000000" pitchFamily="2" charset="0"/>
              </a:rPr>
              <a:t>APPLEⅠ</a:t>
            </a:r>
            <a:r>
              <a:rPr kumimoji="1" lang="en-US" altLang="ja-JP"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endParaRPr kumimoji="1" lang="ja-JP" altLang="en-US" dirty="0">
              <a:solidFill>
                <a:schemeClr val="bg1"/>
              </a:solidFill>
              <a:latin typeface="ADLaM Display" panose="02010000000000000000" pitchFamily="2" charset="0"/>
              <a:ea typeface="UD デジタル 教科書体 NK-B" panose="02020700000000000000" pitchFamily="18" charset="-128"/>
              <a:cs typeface="ADLaM Display" panose="02010000000000000000" pitchFamily="2" charset="0"/>
            </a:endParaRPr>
          </a:p>
        </p:txBody>
      </p:sp>
    </p:spTree>
    <p:extLst>
      <p:ext uri="{BB962C8B-B14F-4D97-AF65-F5344CB8AC3E}">
        <p14:creationId xmlns:p14="http://schemas.microsoft.com/office/powerpoint/2010/main" val="1973432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2443716" y="217332"/>
            <a:ext cx="7304567" cy="830997"/>
          </a:xfrm>
          <a:prstGeom prst="rect">
            <a:avLst/>
          </a:prstGeom>
          <a:noFill/>
        </p:spPr>
        <p:txBody>
          <a:bodyPr wrap="square" rtlCol="0">
            <a:spAutoFit/>
          </a:bodyPr>
          <a:lstStyle/>
          <a:p>
            <a:pPr algn="ctr"/>
            <a:r>
              <a:rPr lang="ja-JP" altLang="en-US" sz="4800" b="1"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オープン化の歴史＠</a:t>
            </a:r>
            <a:r>
              <a:rPr lang="en-US" altLang="ja-JP" sz="4800" b="1"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rPr>
              <a:t>UNIX</a:t>
            </a:r>
            <a:endParaRPr kumimoji="1" lang="en-US" altLang="ja-JP" sz="4800" dirty="0">
              <a:solidFill>
                <a:schemeClr val="bg1"/>
              </a:solidFill>
              <a:latin typeface="UD デジタル 教科書体 NK-B" panose="02020700000000000000" pitchFamily="18" charset="-128"/>
              <a:ea typeface="UD デジタル 教科書体 NK-B" panose="02020700000000000000" pitchFamily="18" charset="-128"/>
              <a:cs typeface="ADLaM Display" panose="02010000000000000000" pitchFamily="2" charset="0"/>
            </a:endParaRPr>
          </a:p>
        </p:txBody>
      </p:sp>
      <p:sp>
        <p:nvSpPr>
          <p:cNvPr id="5" name="テキスト ボックス 4">
            <a:extLst>
              <a:ext uri="{FF2B5EF4-FFF2-40B4-BE49-F238E27FC236}">
                <a16:creationId xmlns:a16="http://schemas.microsoft.com/office/drawing/2014/main" id="{85F572B9-B694-E68A-AD7A-39E630DBF49B}"/>
              </a:ext>
            </a:extLst>
          </p:cNvPr>
          <p:cNvSpPr txBox="1"/>
          <p:nvPr/>
        </p:nvSpPr>
        <p:spPr>
          <a:xfrm>
            <a:off x="5251234" y="1755524"/>
            <a:ext cx="2887804" cy="246221"/>
          </a:xfrm>
          <a:prstGeom prst="rect">
            <a:avLst/>
          </a:prstGeom>
          <a:noFill/>
        </p:spPr>
        <p:txBody>
          <a:bodyPr wrap="square">
            <a:spAutoFit/>
          </a:bodyPr>
          <a:lstStyle/>
          <a:p>
            <a:pPr algn="ctr"/>
            <a:r>
              <a:rPr lang="ja-JP" altLang="en-US" sz="1000" dirty="0">
                <a:solidFill>
                  <a:schemeClr val="bg1"/>
                </a:solidFill>
                <a:latin typeface="Amasis MT Pro Light" panose="02040304050005020304" pitchFamily="18" charset="0"/>
              </a:rPr>
              <a:t>（出所）</a:t>
            </a:r>
            <a:r>
              <a:rPr lang="en-US" altLang="ja-JP" sz="1000" dirty="0">
                <a:solidFill>
                  <a:schemeClr val="bg1"/>
                </a:solidFill>
                <a:latin typeface="Amasis MT Pro Light" panose="02040304050005020304" pitchFamily="18" charset="0"/>
              </a:rPr>
              <a:t>https://archiveos.org/att-unix-pc/</a:t>
            </a:r>
            <a:endParaRPr lang="ja-JP" altLang="en-US" sz="1000" dirty="0">
              <a:solidFill>
                <a:schemeClr val="bg1"/>
              </a:solidFill>
              <a:latin typeface="Amasis MT Pro Light" panose="02040304050005020304" pitchFamily="18" charset="0"/>
            </a:endParaRPr>
          </a:p>
        </p:txBody>
      </p:sp>
      <p:sp>
        <p:nvSpPr>
          <p:cNvPr id="6" name="テキスト ボックス 5">
            <a:extLst>
              <a:ext uri="{FF2B5EF4-FFF2-40B4-BE49-F238E27FC236}">
                <a16:creationId xmlns:a16="http://schemas.microsoft.com/office/drawing/2014/main" id="{5CF92620-F98B-902D-5A20-77780CC4AA7E}"/>
              </a:ext>
            </a:extLst>
          </p:cNvPr>
          <p:cNvSpPr txBox="1"/>
          <p:nvPr/>
        </p:nvSpPr>
        <p:spPr>
          <a:xfrm>
            <a:off x="207111" y="1427049"/>
            <a:ext cx="4776015" cy="738664"/>
          </a:xfrm>
          <a:prstGeom prst="rect">
            <a:avLst/>
          </a:prstGeom>
          <a:noFill/>
        </p:spPr>
        <p:txBody>
          <a:bodyPr wrap="square" rtlCol="0">
            <a:spAutoFit/>
          </a:bodyPr>
          <a:lstStyle/>
          <a:p>
            <a:pPr algn="ctr"/>
            <a:r>
              <a:rPr lang="en-US" altLang="ja-JP"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GE</a:t>
            </a:r>
            <a:r>
              <a:rPr lang="ja-JP" alt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の大型計算機</a:t>
            </a:r>
            <a:r>
              <a:rPr lang="en-US" altLang="ja-JP"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OS</a:t>
            </a:r>
            <a:r>
              <a:rPr lang="ja-JP" alt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US" altLang="ja-JP" sz="2800" b="1" i="0"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Multics</a:t>
            </a:r>
            <a:endParaRPr lang="en-US" altLang="ja-JP" sz="2400" b="1" i="0"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algn="ctr"/>
            <a:r>
              <a:rPr lang="en-US" altLang="ja-JP" sz="1400" b="0" i="0" dirty="0">
                <a:solidFill>
                  <a:schemeClr val="bg1"/>
                </a:solidFill>
                <a:effectLst/>
                <a:latin typeface="Arial" panose="020B0604020202020204" pitchFamily="34" charset="0"/>
              </a:rPr>
              <a:t> (</a:t>
            </a:r>
            <a:r>
              <a:rPr lang="en-US" altLang="ja-JP" sz="1400" b="1" i="0" dirty="0" err="1">
                <a:solidFill>
                  <a:schemeClr val="bg1"/>
                </a:solidFill>
                <a:effectLst/>
                <a:latin typeface="Arial" panose="020B0604020202020204" pitchFamily="34" charset="0"/>
              </a:rPr>
              <a:t>MULTiplexed</a:t>
            </a:r>
            <a:r>
              <a:rPr lang="en-US" altLang="ja-JP" sz="1400" b="1" i="0" dirty="0">
                <a:solidFill>
                  <a:schemeClr val="bg1"/>
                </a:solidFill>
                <a:effectLst/>
                <a:latin typeface="Arial" panose="020B0604020202020204" pitchFamily="34" charset="0"/>
              </a:rPr>
              <a:t> Information and Computing Service</a:t>
            </a:r>
            <a:r>
              <a:rPr lang="en-US" altLang="ja-JP" sz="1400" b="0" i="0" dirty="0">
                <a:solidFill>
                  <a:schemeClr val="bg1"/>
                </a:solidFill>
                <a:effectLst/>
                <a:latin typeface="Arial" panose="020B0604020202020204" pitchFamily="34" charset="0"/>
              </a:rPr>
              <a:t>) </a:t>
            </a:r>
            <a:endParaRPr kumimoji="1" lang="ja-JP" altLang="en-US" sz="1400" dirty="0">
              <a:solidFill>
                <a:schemeClr val="bg1"/>
              </a:solidFill>
              <a:latin typeface="ADLaM Display" panose="02010000000000000000" pitchFamily="2" charset="0"/>
              <a:ea typeface="UD デジタル 教科書体 NK-B" panose="02020700000000000000" pitchFamily="18" charset="-128"/>
              <a:cs typeface="ADLaM Display" panose="02010000000000000000" pitchFamily="2" charset="0"/>
            </a:endParaRPr>
          </a:p>
        </p:txBody>
      </p:sp>
      <p:sp>
        <p:nvSpPr>
          <p:cNvPr id="7" name="テキスト ボックス 6">
            <a:extLst>
              <a:ext uri="{FF2B5EF4-FFF2-40B4-BE49-F238E27FC236}">
                <a16:creationId xmlns:a16="http://schemas.microsoft.com/office/drawing/2014/main" id="{294FC572-DE74-9BB1-BCEE-4BA3815D5EE3}"/>
              </a:ext>
            </a:extLst>
          </p:cNvPr>
          <p:cNvSpPr txBox="1"/>
          <p:nvPr/>
        </p:nvSpPr>
        <p:spPr>
          <a:xfrm>
            <a:off x="318817" y="5223501"/>
            <a:ext cx="4457039" cy="400110"/>
          </a:xfrm>
          <a:prstGeom prst="rect">
            <a:avLst/>
          </a:prstGeom>
          <a:noFill/>
        </p:spPr>
        <p:txBody>
          <a:bodyPr wrap="square">
            <a:spAutoFit/>
          </a:bodyPr>
          <a:lstStyle/>
          <a:p>
            <a:pPr algn="ctr"/>
            <a:r>
              <a:rPr lang="ja-JP" altLang="en-US" sz="1000" dirty="0">
                <a:solidFill>
                  <a:schemeClr val="bg1"/>
                </a:solidFill>
                <a:latin typeface="Amasis MT Pro Light" panose="02040304050005020304" pitchFamily="18" charset="0"/>
              </a:rPr>
              <a:t>（出所）</a:t>
            </a:r>
            <a:r>
              <a:rPr lang="en-US" altLang="ja-JP" sz="1000" dirty="0">
                <a:solidFill>
                  <a:schemeClr val="bg1"/>
                </a:solidFill>
                <a:latin typeface="Amasis MT Pro Light" panose="02040304050005020304" pitchFamily="18" charset="0"/>
              </a:rPr>
              <a:t>Wikipedia</a:t>
            </a:r>
          </a:p>
          <a:p>
            <a:pPr algn="ctr"/>
            <a:r>
              <a:rPr lang="en-US" altLang="ja-JP" sz="1000" dirty="0">
                <a:solidFill>
                  <a:schemeClr val="bg1"/>
                </a:solidFill>
                <a:latin typeface="Amasis MT Pro Light" panose="02040304050005020304" pitchFamily="18" charset="0"/>
              </a:rPr>
              <a:t>https://en.wikipedia.org/wiki/Multics#/media/File:Multics-logo.svg</a:t>
            </a:r>
            <a:endParaRPr lang="ja-JP" altLang="en-US" sz="1000" dirty="0">
              <a:solidFill>
                <a:schemeClr val="bg1"/>
              </a:solidFill>
              <a:latin typeface="Amasis MT Pro Light" panose="02040304050005020304" pitchFamily="18" charset="0"/>
            </a:endParaRPr>
          </a:p>
        </p:txBody>
      </p:sp>
      <p:sp>
        <p:nvSpPr>
          <p:cNvPr id="8" name="テキスト ボックス 7">
            <a:extLst>
              <a:ext uri="{FF2B5EF4-FFF2-40B4-BE49-F238E27FC236}">
                <a16:creationId xmlns:a16="http://schemas.microsoft.com/office/drawing/2014/main" id="{A7F69393-D5FF-4951-7416-7711392A3D71}"/>
              </a:ext>
            </a:extLst>
          </p:cNvPr>
          <p:cNvSpPr txBox="1"/>
          <p:nvPr/>
        </p:nvSpPr>
        <p:spPr>
          <a:xfrm>
            <a:off x="5946476" y="1155513"/>
            <a:ext cx="1917105" cy="769441"/>
          </a:xfrm>
          <a:prstGeom prst="rect">
            <a:avLst/>
          </a:prstGeom>
          <a:noFill/>
        </p:spPr>
        <p:txBody>
          <a:bodyPr wrap="square" rtlCol="0">
            <a:spAutoFit/>
          </a:bodyPr>
          <a:lstStyle/>
          <a:p>
            <a:pPr algn="ctr"/>
            <a:r>
              <a:rPr kumimoji="1" lang="en-US" altLang="ja-JP" sz="44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rPr>
              <a:t>UNIX</a:t>
            </a:r>
            <a:r>
              <a:rPr kumimoji="1" lang="en-US" altLang="ja-JP" sz="44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a:t>
            </a:r>
            <a:endParaRPr kumimoji="1" lang="ja-JP" altLang="en-US" sz="44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endParaRPr>
          </a:p>
        </p:txBody>
      </p:sp>
      <p:pic>
        <p:nvPicPr>
          <p:cNvPr id="4098" name="Picture 2" descr="undefined">
            <a:extLst>
              <a:ext uri="{FF2B5EF4-FFF2-40B4-BE49-F238E27FC236}">
                <a16:creationId xmlns:a16="http://schemas.microsoft.com/office/drawing/2014/main" id="{6B4E53A2-8943-050E-27E7-6EE130DC4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225" y="2165713"/>
            <a:ext cx="3057788" cy="3057788"/>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517A8F46-0163-C188-DA3D-DEBDE4193BF7}"/>
              </a:ext>
            </a:extLst>
          </p:cNvPr>
          <p:cNvPicPr>
            <a:picLocks noChangeAspect="1"/>
          </p:cNvPicPr>
          <p:nvPr/>
        </p:nvPicPr>
        <p:blipFill>
          <a:blip r:embed="rId3"/>
          <a:stretch>
            <a:fillRect/>
          </a:stretch>
        </p:blipFill>
        <p:spPr>
          <a:xfrm>
            <a:off x="5221800" y="2045254"/>
            <a:ext cx="3079788" cy="1931392"/>
          </a:xfrm>
          <a:prstGeom prst="rect">
            <a:avLst/>
          </a:prstGeom>
        </p:spPr>
      </p:pic>
      <p:sp>
        <p:nvSpPr>
          <p:cNvPr id="10" name="矢印: 右 9">
            <a:extLst>
              <a:ext uri="{FF2B5EF4-FFF2-40B4-BE49-F238E27FC236}">
                <a16:creationId xmlns:a16="http://schemas.microsoft.com/office/drawing/2014/main" id="{5C43BF47-A3E4-BFAF-E17B-1465B6FF408C}"/>
              </a:ext>
            </a:extLst>
          </p:cNvPr>
          <p:cNvSpPr/>
          <p:nvPr/>
        </p:nvSpPr>
        <p:spPr>
          <a:xfrm>
            <a:off x="4238847" y="3363019"/>
            <a:ext cx="857693" cy="893025"/>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870AB24-DA78-AA71-EEE8-1CF2FD964DB8}"/>
              </a:ext>
            </a:extLst>
          </p:cNvPr>
          <p:cNvSpPr txBox="1"/>
          <p:nvPr/>
        </p:nvSpPr>
        <p:spPr>
          <a:xfrm>
            <a:off x="9559326" y="1017014"/>
            <a:ext cx="1231769" cy="523220"/>
          </a:xfrm>
          <a:prstGeom prst="rect">
            <a:avLst/>
          </a:prstGeom>
          <a:noFill/>
        </p:spPr>
        <p:txBody>
          <a:bodyPr wrap="square" rtlCol="0">
            <a:spAutoFit/>
          </a:bodyPr>
          <a:lstStyle/>
          <a:p>
            <a:pPr algn="ctr"/>
            <a:r>
              <a:rPr kumimoji="1" lang="en-US" altLang="ja-JP"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rPr>
              <a:t>iOS</a:t>
            </a:r>
            <a:r>
              <a:rPr kumimoji="1" lang="en-US" altLang="ja-JP" sz="28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a:t>
            </a:r>
            <a:endParaRPr kumimoji="1" lang="ja-JP" altLang="en-US"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endParaRPr>
          </a:p>
        </p:txBody>
      </p:sp>
      <p:sp>
        <p:nvSpPr>
          <p:cNvPr id="12" name="テキスト ボックス 11">
            <a:extLst>
              <a:ext uri="{FF2B5EF4-FFF2-40B4-BE49-F238E27FC236}">
                <a16:creationId xmlns:a16="http://schemas.microsoft.com/office/drawing/2014/main" id="{FEC44BD8-4ADF-54AA-246B-FFAFE1B80E2F}"/>
              </a:ext>
            </a:extLst>
          </p:cNvPr>
          <p:cNvSpPr txBox="1"/>
          <p:nvPr/>
        </p:nvSpPr>
        <p:spPr>
          <a:xfrm>
            <a:off x="8956032" y="3541822"/>
            <a:ext cx="2514806" cy="415498"/>
          </a:xfrm>
          <a:prstGeom prst="rect">
            <a:avLst/>
          </a:prstGeom>
          <a:noFill/>
        </p:spPr>
        <p:txBody>
          <a:bodyPr wrap="square">
            <a:spAutoFit/>
          </a:bodyPr>
          <a:lstStyle/>
          <a:p>
            <a:pPr algn="ctr"/>
            <a:r>
              <a:rPr lang="ja-JP" altLang="en-US" sz="700" dirty="0">
                <a:solidFill>
                  <a:schemeClr val="bg1"/>
                </a:solidFill>
                <a:latin typeface="Amasis MT Pro Light" panose="02040304050005020304" pitchFamily="18" charset="0"/>
              </a:rPr>
              <a:t>（出所）</a:t>
            </a:r>
            <a:r>
              <a:rPr lang="en-US" altLang="ja-JP" sz="700" dirty="0">
                <a:solidFill>
                  <a:schemeClr val="bg1"/>
                </a:solidFill>
                <a:latin typeface="Amasis MT Pro Light" panose="02040304050005020304" pitchFamily="18" charset="0"/>
              </a:rPr>
              <a:t>Wikipedia</a:t>
            </a:r>
          </a:p>
          <a:p>
            <a:pPr algn="ctr"/>
            <a:r>
              <a:rPr lang="en-US" altLang="ja-JP" sz="700" dirty="0">
                <a:solidFill>
                  <a:schemeClr val="bg1"/>
                </a:solidFill>
                <a:latin typeface="Amasis MT Pro Light" panose="02040304050005020304" pitchFamily="18" charset="0"/>
              </a:rPr>
              <a:t>https://upload.wikimedia.org/wikipedia/commons/thumb/6/66/Apple_iOS_logo.svg/2048px-Apple_iOS_logo.svg.png</a:t>
            </a:r>
            <a:endParaRPr lang="ja-JP" altLang="en-US" sz="700" dirty="0">
              <a:solidFill>
                <a:schemeClr val="bg1"/>
              </a:solidFill>
              <a:latin typeface="Amasis MT Pro Light" panose="02040304050005020304" pitchFamily="18" charset="0"/>
            </a:endParaRPr>
          </a:p>
        </p:txBody>
      </p:sp>
      <p:pic>
        <p:nvPicPr>
          <p:cNvPr id="4106" name="Picture 10">
            <a:extLst>
              <a:ext uri="{FF2B5EF4-FFF2-40B4-BE49-F238E27FC236}">
                <a16:creationId xmlns:a16="http://schemas.microsoft.com/office/drawing/2014/main" id="{A1AB4308-9A72-F94B-4E8B-45C7704C6B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9724" y="1494399"/>
            <a:ext cx="2047423" cy="204742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ux the penguin">
            <a:extLst>
              <a:ext uri="{FF2B5EF4-FFF2-40B4-BE49-F238E27FC236}">
                <a16:creationId xmlns:a16="http://schemas.microsoft.com/office/drawing/2014/main" id="{0B31DB63-0445-1C1C-F7E4-D3EA5BBD3F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782" y="4368094"/>
            <a:ext cx="1677821" cy="1991014"/>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5940FE75-1C9B-418A-DAE8-45DCDE697B15}"/>
              </a:ext>
            </a:extLst>
          </p:cNvPr>
          <p:cNvSpPr txBox="1"/>
          <p:nvPr/>
        </p:nvSpPr>
        <p:spPr>
          <a:xfrm>
            <a:off x="10569386" y="4314054"/>
            <a:ext cx="1514031" cy="1015663"/>
          </a:xfrm>
          <a:prstGeom prst="rect">
            <a:avLst/>
          </a:prstGeom>
          <a:noFill/>
        </p:spPr>
        <p:txBody>
          <a:bodyPr wrap="square" rtlCol="0">
            <a:spAutoFit/>
          </a:bodyPr>
          <a:lstStyle/>
          <a:p>
            <a:pPr algn="ctr"/>
            <a:r>
              <a:rPr kumimoji="1" lang="en-US" altLang="ja-JP"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rPr>
              <a:t>Linux</a:t>
            </a:r>
          </a:p>
          <a:p>
            <a:pPr algn="ctr"/>
            <a:r>
              <a:rPr lang="ja-JP" altLang="en-US" sz="20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rPr>
              <a:t>　</a:t>
            </a:r>
            <a:r>
              <a:rPr lang="en-US" altLang="ja-JP" sz="24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rPr>
              <a:t>Android</a:t>
            </a:r>
            <a:r>
              <a:rPr kumimoji="1" lang="en-US" altLang="ja-JP" sz="3200" b="1"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a:t>
            </a:r>
            <a:endParaRPr kumimoji="1" lang="ja-JP" altLang="en-US" sz="2800" b="1" dirty="0">
              <a:solidFill>
                <a:srgbClr val="FF0000"/>
              </a:solidFill>
              <a:effectLst>
                <a:outerShdw blurRad="38100" dist="38100" dir="2700000" algn="tl">
                  <a:srgbClr val="000000">
                    <a:alpha val="43137"/>
                  </a:srgbClr>
                </a:outerShdw>
              </a:effectLst>
              <a:latin typeface="ADLaM Display" panose="02010000000000000000" pitchFamily="2" charset="0"/>
              <a:ea typeface="UD デジタル 教科書体 NK-B" panose="02020700000000000000" pitchFamily="18" charset="-128"/>
              <a:cs typeface="ADLaM Display" panose="02010000000000000000" pitchFamily="2" charset="0"/>
            </a:endParaRPr>
          </a:p>
        </p:txBody>
      </p:sp>
      <p:sp>
        <p:nvSpPr>
          <p:cNvPr id="14" name="テキスト ボックス 13">
            <a:extLst>
              <a:ext uri="{FF2B5EF4-FFF2-40B4-BE49-F238E27FC236}">
                <a16:creationId xmlns:a16="http://schemas.microsoft.com/office/drawing/2014/main" id="{5C80A6D5-B38F-33FF-3313-41FE6A28B61A}"/>
              </a:ext>
            </a:extLst>
          </p:cNvPr>
          <p:cNvSpPr txBox="1"/>
          <p:nvPr/>
        </p:nvSpPr>
        <p:spPr>
          <a:xfrm>
            <a:off x="9086834" y="6356414"/>
            <a:ext cx="2466975" cy="230832"/>
          </a:xfrm>
          <a:prstGeom prst="rect">
            <a:avLst/>
          </a:prstGeom>
          <a:noFill/>
        </p:spPr>
        <p:txBody>
          <a:bodyPr wrap="square">
            <a:spAutoFit/>
          </a:bodyPr>
          <a:lstStyle/>
          <a:p>
            <a:r>
              <a:rPr lang="ja-JP" altLang="en-US" sz="900" dirty="0">
                <a:solidFill>
                  <a:schemeClr val="bg1"/>
                </a:solidFill>
                <a:latin typeface="Amasis MT Pro Light" panose="02040304050005020304" pitchFamily="18" charset="0"/>
              </a:rPr>
              <a:t>（出所）</a:t>
            </a:r>
            <a:r>
              <a:rPr lang="en-US" altLang="ja-JP" sz="900" dirty="0">
                <a:solidFill>
                  <a:schemeClr val="bg1"/>
                </a:solidFill>
                <a:latin typeface="Amasis MT Pro Light" panose="02040304050005020304" pitchFamily="18" charset="0"/>
              </a:rPr>
              <a:t>https://en.wikipedia.org/wiki/Linux</a:t>
            </a:r>
            <a:endParaRPr lang="ja-JP" altLang="en-US" sz="900" dirty="0">
              <a:solidFill>
                <a:schemeClr val="bg1"/>
              </a:solidFill>
              <a:latin typeface="Amasis MT Pro Light" panose="02040304050005020304" pitchFamily="18" charset="0"/>
            </a:endParaRPr>
          </a:p>
        </p:txBody>
      </p:sp>
      <p:cxnSp>
        <p:nvCxnSpPr>
          <p:cNvPr id="16" name="コネクタ: カギ線 15">
            <a:extLst>
              <a:ext uri="{FF2B5EF4-FFF2-40B4-BE49-F238E27FC236}">
                <a16:creationId xmlns:a16="http://schemas.microsoft.com/office/drawing/2014/main" id="{88D0FE58-CE23-A69D-C84E-88059411D1D5}"/>
              </a:ext>
            </a:extLst>
          </p:cNvPr>
          <p:cNvCxnSpPr>
            <a:stCxn id="9" idx="3"/>
            <a:endCxn id="4106" idx="1"/>
          </p:cNvCxnSpPr>
          <p:nvPr/>
        </p:nvCxnSpPr>
        <p:spPr>
          <a:xfrm flipV="1">
            <a:off x="8301588" y="2518111"/>
            <a:ext cx="888136" cy="492839"/>
          </a:xfrm>
          <a:prstGeom prst="bentConnector3">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a16="http://schemas.microsoft.com/office/drawing/2014/main" id="{A84697A9-03D8-A664-1560-01CD0597E709}"/>
              </a:ext>
            </a:extLst>
          </p:cNvPr>
          <p:cNvCxnSpPr>
            <a:cxnSpLocks/>
            <a:stCxn id="9" idx="3"/>
            <a:endCxn id="4108" idx="1"/>
          </p:cNvCxnSpPr>
          <p:nvPr/>
        </p:nvCxnSpPr>
        <p:spPr>
          <a:xfrm>
            <a:off x="8301588" y="3010950"/>
            <a:ext cx="1160194" cy="2352651"/>
          </a:xfrm>
          <a:prstGeom prst="bentConnector3">
            <a:avLst>
              <a:gd name="adj1" fmla="val 38178"/>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10" name="Picture 14">
            <a:extLst>
              <a:ext uri="{FF2B5EF4-FFF2-40B4-BE49-F238E27FC236}">
                <a16:creationId xmlns:a16="http://schemas.microsoft.com/office/drawing/2014/main" id="{DA86150E-B76C-A8BF-AF0B-CA67F2A1BD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1234" y="4286554"/>
            <a:ext cx="3020921" cy="2403005"/>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D658202E-A2CA-8337-B795-7D170B35E33A}"/>
              </a:ext>
            </a:extLst>
          </p:cNvPr>
          <p:cNvSpPr txBox="1"/>
          <p:nvPr/>
        </p:nvSpPr>
        <p:spPr>
          <a:xfrm>
            <a:off x="4739915" y="6679594"/>
            <a:ext cx="3837215" cy="215444"/>
          </a:xfrm>
          <a:prstGeom prst="rect">
            <a:avLst/>
          </a:prstGeom>
          <a:noFill/>
        </p:spPr>
        <p:txBody>
          <a:bodyPr wrap="square">
            <a:spAutoFit/>
          </a:bodyPr>
          <a:lstStyle/>
          <a:p>
            <a:pPr algn="ctr"/>
            <a:r>
              <a:rPr lang="ja-JP" altLang="en-US" sz="800" dirty="0">
                <a:solidFill>
                  <a:schemeClr val="bg1"/>
                </a:solidFill>
                <a:latin typeface="Amasis MT Pro Light" panose="02040304050005020304" pitchFamily="18" charset="0"/>
              </a:rPr>
              <a:t>（出所）</a:t>
            </a:r>
            <a:r>
              <a:rPr lang="en-US" altLang="ja-JP" sz="800" dirty="0" err="1">
                <a:solidFill>
                  <a:schemeClr val="bg1"/>
                </a:solidFill>
                <a:latin typeface="Amasis MT Pro Light" panose="02040304050005020304" pitchFamily="18" charset="0"/>
              </a:rPr>
              <a:t>Weblio</a:t>
            </a:r>
            <a:r>
              <a:rPr lang="ja-JP" altLang="en-US" sz="800" dirty="0">
                <a:solidFill>
                  <a:schemeClr val="bg1"/>
                </a:solidFill>
                <a:latin typeface="Amasis MT Pro Light" panose="02040304050005020304" pitchFamily="18" charset="0"/>
              </a:rPr>
              <a:t>：</a:t>
            </a:r>
            <a:r>
              <a:rPr lang="en-US" altLang="ja-JP" sz="800" dirty="0">
                <a:solidFill>
                  <a:schemeClr val="bg1"/>
                </a:solidFill>
                <a:latin typeface="Amasis MT Pro Light" panose="02040304050005020304" pitchFamily="18" charset="0"/>
                <a:hlinkClick r:id="rId7">
                  <a:extLst>
                    <a:ext uri="{A12FA001-AC4F-418D-AE19-62706E023703}">
                      <ahyp:hlinkClr xmlns:ahyp="http://schemas.microsoft.com/office/drawing/2018/hyperlinkcolor" val="tx"/>
                    </a:ext>
                  </a:extLst>
                </a:hlinkClick>
              </a:rPr>
              <a:t>https://www.weblio.jp/wkpja/content/</a:t>
            </a:r>
            <a:r>
              <a:rPr lang="ja-JP" altLang="en-US" sz="800" dirty="0">
                <a:solidFill>
                  <a:schemeClr val="bg1"/>
                </a:solidFill>
                <a:latin typeface="Amasis MT Pro Light" panose="02040304050005020304" pitchFamily="18" charset="0"/>
              </a:rPr>
              <a:t>ケントンプソン</a:t>
            </a:r>
          </a:p>
        </p:txBody>
      </p:sp>
      <p:sp>
        <p:nvSpPr>
          <p:cNvPr id="32" name="テキスト ボックス 31">
            <a:extLst>
              <a:ext uri="{FF2B5EF4-FFF2-40B4-BE49-F238E27FC236}">
                <a16:creationId xmlns:a16="http://schemas.microsoft.com/office/drawing/2014/main" id="{993B9933-4266-B353-AB8B-E3246C622440}"/>
              </a:ext>
            </a:extLst>
          </p:cNvPr>
          <p:cNvSpPr txBox="1"/>
          <p:nvPr/>
        </p:nvSpPr>
        <p:spPr>
          <a:xfrm>
            <a:off x="2387558" y="5951547"/>
            <a:ext cx="2887804" cy="553998"/>
          </a:xfrm>
          <a:prstGeom prst="rect">
            <a:avLst/>
          </a:prstGeom>
          <a:noFill/>
        </p:spPr>
        <p:txBody>
          <a:bodyPr wrap="square">
            <a:spAutoFit/>
          </a:bodyPr>
          <a:lstStyle/>
          <a:p>
            <a:pPr algn="r"/>
            <a:r>
              <a:rPr lang="ja-JP" altLang="en-US" sz="1000" dirty="0">
                <a:solidFill>
                  <a:schemeClr val="bg1"/>
                </a:solidFill>
                <a:latin typeface="Amasis MT Pro Light" panose="02040304050005020304" pitchFamily="18" charset="0"/>
              </a:rPr>
              <a:t>デニス・リッチーとケン・トンプソン→</a:t>
            </a:r>
            <a:endParaRPr lang="en-US" altLang="ja-JP" sz="1000" dirty="0">
              <a:solidFill>
                <a:schemeClr val="bg1"/>
              </a:solidFill>
              <a:latin typeface="Amasis MT Pro Light" panose="02040304050005020304" pitchFamily="18" charset="0"/>
            </a:endParaRPr>
          </a:p>
          <a:p>
            <a:pPr algn="r"/>
            <a:r>
              <a:rPr lang="en-US" altLang="ja-JP" sz="1000" dirty="0">
                <a:solidFill>
                  <a:schemeClr val="bg1"/>
                </a:solidFill>
                <a:latin typeface="Amasis MT Pro Light" panose="02040304050005020304" pitchFamily="18" charset="0"/>
              </a:rPr>
              <a:t>UNIX</a:t>
            </a:r>
            <a:r>
              <a:rPr lang="ja-JP" altLang="en-US" sz="1000" dirty="0">
                <a:solidFill>
                  <a:schemeClr val="bg1"/>
                </a:solidFill>
                <a:latin typeface="Amasis MT Pro Light" panose="02040304050005020304" pitchFamily="18" charset="0"/>
              </a:rPr>
              <a:t>開発者で</a:t>
            </a:r>
            <a:r>
              <a:rPr lang="en-US" altLang="ja-JP" sz="1000" dirty="0">
                <a:solidFill>
                  <a:schemeClr val="bg1"/>
                </a:solidFill>
                <a:latin typeface="Amasis MT Pro Light" panose="02040304050005020304" pitchFamily="18" charset="0"/>
              </a:rPr>
              <a:t>C</a:t>
            </a:r>
            <a:r>
              <a:rPr lang="ja-JP" altLang="en-US" sz="1000" dirty="0">
                <a:solidFill>
                  <a:schemeClr val="bg1"/>
                </a:solidFill>
                <a:latin typeface="Amasis MT Pro Light" panose="02040304050005020304" pitchFamily="18" charset="0"/>
              </a:rPr>
              <a:t>言語開発者で有名。</a:t>
            </a:r>
            <a:endParaRPr lang="en-US" altLang="ja-JP" sz="1000" dirty="0">
              <a:solidFill>
                <a:schemeClr val="bg1"/>
              </a:solidFill>
              <a:latin typeface="Amasis MT Pro Light" panose="02040304050005020304" pitchFamily="18" charset="0"/>
            </a:endParaRPr>
          </a:p>
          <a:p>
            <a:pPr algn="r"/>
            <a:r>
              <a:rPr lang="en-US" altLang="ja-JP" sz="1000" dirty="0">
                <a:solidFill>
                  <a:schemeClr val="bg1"/>
                </a:solidFill>
                <a:latin typeface="Amasis MT Pro Light" panose="02040304050005020304" pitchFamily="18" charset="0"/>
              </a:rPr>
              <a:t>1983</a:t>
            </a:r>
            <a:r>
              <a:rPr lang="ja-JP" altLang="en-US" sz="1000" dirty="0">
                <a:solidFill>
                  <a:schemeClr val="bg1"/>
                </a:solidFill>
                <a:latin typeface="Amasis MT Pro Light" panose="02040304050005020304" pitchFamily="18" charset="0"/>
              </a:rPr>
              <a:t>年、チューリング賞を受賞。</a:t>
            </a:r>
          </a:p>
        </p:txBody>
      </p:sp>
    </p:spTree>
    <p:extLst>
      <p:ext uri="{BB962C8B-B14F-4D97-AF65-F5344CB8AC3E}">
        <p14:creationId xmlns:p14="http://schemas.microsoft.com/office/powerpoint/2010/main" val="421233514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92394</TotalTime>
  <Words>2095</Words>
  <Application>Microsoft Office PowerPoint</Application>
  <PresentationFormat>ワイド画面</PresentationFormat>
  <Paragraphs>214</Paragraphs>
  <Slides>34</Slides>
  <Notes>2</Notes>
  <HiddenSlides>0</HiddenSlides>
  <MMClips>0</MMClips>
  <ScaleCrop>false</ScaleCrop>
  <HeadingPairs>
    <vt:vector size="6" baseType="variant">
      <vt:variant>
        <vt:lpstr>使用されているフォント</vt:lpstr>
      </vt:variant>
      <vt:variant>
        <vt:i4>19</vt:i4>
      </vt:variant>
      <vt:variant>
        <vt:lpstr>テーマ</vt:lpstr>
      </vt:variant>
      <vt:variant>
        <vt:i4>1</vt:i4>
      </vt:variant>
      <vt:variant>
        <vt:lpstr>スライド タイトル</vt:lpstr>
      </vt:variant>
      <vt:variant>
        <vt:i4>34</vt:i4>
      </vt:variant>
    </vt:vector>
  </HeadingPairs>
  <TitlesOfParts>
    <vt:vector size="54" baseType="lpstr">
      <vt:lpstr>BIZ UDPゴシック</vt:lpstr>
      <vt:lpstr>BIZ UDP明朝 Medium</vt:lpstr>
      <vt:lpstr>HGP創英角ﾎﾟｯﾌﾟ体</vt:lpstr>
      <vt:lpstr>HGP明朝B</vt:lpstr>
      <vt:lpstr>Hiragino Kaku Gothic ProN</vt:lpstr>
      <vt:lpstr>Meiryo UI</vt:lpstr>
      <vt:lpstr>UD デジタル 教科書体 NK-B</vt:lpstr>
      <vt:lpstr>游ゴシック</vt:lpstr>
      <vt:lpstr>游ゴシック Light</vt:lpstr>
      <vt:lpstr>72 Black</vt:lpstr>
      <vt:lpstr>ADLaM Display</vt:lpstr>
      <vt:lpstr>Amasis MT Pro Black</vt:lpstr>
      <vt:lpstr>Amasis MT Pro Light</vt:lpstr>
      <vt:lpstr>Amasis MT Pro Medium</vt:lpstr>
      <vt:lpstr>Arial</vt:lpstr>
      <vt:lpstr>Arial Rounded MT Bold</vt:lpstr>
      <vt:lpstr>Baskerville Old Face</vt:lpstr>
      <vt:lpstr>Calibri</vt:lpstr>
      <vt:lpstr>Verdana Pro Cond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375</cp:revision>
  <cp:lastPrinted>2023-07-25T02:16:56Z</cp:lastPrinted>
  <dcterms:created xsi:type="dcterms:W3CDTF">2023-03-29T00:02:56Z</dcterms:created>
  <dcterms:modified xsi:type="dcterms:W3CDTF">2023-12-25T05:53:15Z</dcterms:modified>
</cp:coreProperties>
</file>